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8"/>
  </p:notesMasterIdLst>
  <p:sldIdLst>
    <p:sldId id="286" r:id="rId2"/>
    <p:sldId id="287" r:id="rId3"/>
    <p:sldId id="288" r:id="rId4"/>
    <p:sldId id="293" r:id="rId5"/>
    <p:sldId id="289" r:id="rId6"/>
    <p:sldId id="290" r:id="rId7"/>
    <p:sldId id="291" r:id="rId8"/>
    <p:sldId id="292" r:id="rId9"/>
    <p:sldId id="294" r:id="rId10"/>
    <p:sldId id="296" r:id="rId11"/>
    <p:sldId id="295" r:id="rId12"/>
    <p:sldId id="299" r:id="rId13"/>
    <p:sldId id="300" r:id="rId14"/>
    <p:sldId id="301" r:id="rId15"/>
    <p:sldId id="297" r:id="rId16"/>
    <p:sldId id="298"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82800" autoAdjust="0"/>
  </p:normalViewPr>
  <p:slideViewPr>
    <p:cSldViewPr>
      <p:cViewPr varScale="1">
        <p:scale>
          <a:sx n="89" d="100"/>
          <a:sy n="89" d="100"/>
        </p:scale>
        <p:origin x="-62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F3F94E-4ED3-4631-B3D6-C5FA3D4B07FE}" type="datetimeFigureOut">
              <a:rPr lang="ru-RU" smtClean="0"/>
              <a:pPr/>
              <a:t>08.04.2022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3ACEAA-FE35-4015-A260-6BE7CBBCF717}" type="slidenum">
              <a:rPr lang="ru-RU" smtClean="0"/>
              <a:pPr/>
              <a:t>‹#›</a:t>
            </a:fld>
            <a:endParaRPr lang="ru-RU"/>
          </a:p>
        </p:txBody>
      </p:sp>
    </p:spTree>
    <p:extLst>
      <p:ext uri="{BB962C8B-B14F-4D97-AF65-F5344CB8AC3E}">
        <p14:creationId xmlns="" xmlns:p14="http://schemas.microsoft.com/office/powerpoint/2010/main" val="1940259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93ACEAA-FE35-4015-A260-6BE7CBBCF717}" type="slidenum">
              <a:rPr lang="ru-RU" smtClean="0"/>
              <a:pPr/>
              <a:t>16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2609428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160379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272413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246024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1740604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85859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256344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1982670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69152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251536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94E1799-E07E-4E82-B870-6B60409FDA62}" type="datetimeFigureOut">
              <a:rPr lang="ru-RU" smtClean="0"/>
              <a:pPr/>
              <a:t>08.04.2022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419718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E1799-E07E-4E82-B870-6B60409FDA62}" type="datetimeFigureOut">
              <a:rPr lang="ru-RU" smtClean="0"/>
              <a:pPr/>
              <a:t>08.04.2022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2CC5AB-3430-4D6C-9F79-26AB6F691492}" type="slidenum">
              <a:rPr lang="ru-RU" smtClean="0"/>
              <a:pPr/>
              <a:t>‹#›</a:t>
            </a:fld>
            <a:endParaRPr lang="ru-RU"/>
          </a:p>
        </p:txBody>
      </p:sp>
    </p:spTree>
    <p:extLst>
      <p:ext uri="{BB962C8B-B14F-4D97-AF65-F5344CB8AC3E}">
        <p14:creationId xmlns="" xmlns:p14="http://schemas.microsoft.com/office/powerpoint/2010/main" val="517264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consultant.ru/document/cons_doc_LAW_10699/42d9c8d66e7f43d449b0fb8ec66a566a488dbbc9/" TargetMode="External"/><Relationship Id="rId2" Type="http://schemas.openxmlformats.org/officeDocument/2006/relationships/hyperlink" Target="http://www.consultant.ru/document/cons_doc_LAW_10699/9164eeb910585b91c4cabcf22804cc33e804a31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consultant.ru/document/cons_doc_LAW_10699/4641cfe1bdfab945ead3ae228d36c3e8141dd9f1/" TargetMode="External"/><Relationship Id="rId13" Type="http://schemas.openxmlformats.org/officeDocument/2006/relationships/hyperlink" Target="http://www.consultant.ru/document/cons_doc_LAW_10699/09d6c3bb0dd4eefb71fba49bd13687686a5a3ffc/" TargetMode="External"/><Relationship Id="rId3" Type="http://schemas.openxmlformats.org/officeDocument/2006/relationships/hyperlink" Target="http://www.consultant.ru/document/cons_doc_LAW_10699/823429f3a37857573b519d0b17fd14f96a99bca4/" TargetMode="External"/><Relationship Id="rId7" Type="http://schemas.openxmlformats.org/officeDocument/2006/relationships/hyperlink" Target="http://www.consultant.ru/document/cons_doc_LAW_10699/51c53d82b60ac8c009745bdea3838d507064c6d3/" TargetMode="External"/><Relationship Id="rId12" Type="http://schemas.openxmlformats.org/officeDocument/2006/relationships/hyperlink" Target="http://www.consultant.ru/document/cons_doc_LAW_10699/e8e8c98df722e05999230271e054b6a1f6f70f80/" TargetMode="External"/><Relationship Id="rId2" Type="http://schemas.openxmlformats.org/officeDocument/2006/relationships/hyperlink" Target="http://www.consultant.ru/document/cons_doc_LAW_10699/8012ecdf64b7c9cfd62e90d7f55f9b5b7b72b755/" TargetMode="External"/><Relationship Id="rId1" Type="http://schemas.openxmlformats.org/officeDocument/2006/relationships/slideLayout" Target="../slideLayouts/slideLayout2.xml"/><Relationship Id="rId6" Type="http://schemas.openxmlformats.org/officeDocument/2006/relationships/hyperlink" Target="http://www.consultant.ru/document/cons_doc_LAW_10699/0e17c9f5bd23686e1c53864f8783a3ca9fed2e60/" TargetMode="External"/><Relationship Id="rId11" Type="http://schemas.openxmlformats.org/officeDocument/2006/relationships/hyperlink" Target="http://www.consultant.ru/document/cons_doc_LAW_10699/2fe945bf76e6414b50142e520f8a3a87074c9c09/" TargetMode="External"/><Relationship Id="rId5" Type="http://schemas.openxmlformats.org/officeDocument/2006/relationships/hyperlink" Target="http://www.consultant.ru/document/cons_doc_LAW_10699/c193654ae5c3bd5b02d92ade18796cd8864ec353/" TargetMode="External"/><Relationship Id="rId10" Type="http://schemas.openxmlformats.org/officeDocument/2006/relationships/hyperlink" Target="http://www.consultant.ru/document/cons_doc_LAW_10699/c10431f048782e9c62eecc5a90fc102ac7d0e812/" TargetMode="External"/><Relationship Id="rId4" Type="http://schemas.openxmlformats.org/officeDocument/2006/relationships/hyperlink" Target="http://www.consultant.ru/document/cons_doc_LAW_10699/0156d82352ae97375ab9bd5990c380496e686aab/" TargetMode="External"/><Relationship Id="rId9" Type="http://schemas.openxmlformats.org/officeDocument/2006/relationships/hyperlink" Target="http://www.consultant.ru/document/cons_doc_LAW_10699/4dfcfc8807c829f92212ce92efe818c4a707a3c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consultant.ru/document/cons_doc_LAW_298222/2ff7a8c72de3994f30496a0ccbb1ddafdaddf518/" TargetMode="External"/><Relationship Id="rId2" Type="http://schemas.openxmlformats.org/officeDocument/2006/relationships/hyperlink" Target="http://www.consultant.ru/document/cons_doc_LAW_89552/" TargetMode="External"/><Relationship Id="rId1" Type="http://schemas.openxmlformats.org/officeDocument/2006/relationships/slideLayout" Target="../slideLayouts/slideLayout2.xml"/><Relationship Id="rId5" Type="http://schemas.openxmlformats.org/officeDocument/2006/relationships/hyperlink" Target="http://www.consultant.ru/document/cons_doc_LAW_262/623e1f34405e338a3cb6649faaafe4a99ec1d887/" TargetMode="External"/><Relationship Id="rId4" Type="http://schemas.openxmlformats.org/officeDocument/2006/relationships/hyperlink" Target="http://www.consultant.ru/document/cons_doc_LAW_220113/9a217db2fc2942a34d7a4cdc8574ea56951da929/"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consultant.ru/document/cons_doc_LAW_287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onsultant.ru/document/cons_doc_LAW_378043/c402860f858e3c4fc8c6cfbef1df8e29f4eed60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3" Type="http://schemas.openxmlformats.org/officeDocument/2006/relationships/hyperlink" Target="consultantplus://offline/ref=7E1CC293D6233E3C91E92715B12C5A8157FF6A7DDD3D9E6A9CD0A1B5880F6631E83AF324B7A5737E0F261BF16099E9FF965086515FD9dCg0L" TargetMode="External"/><Relationship Id="rId18" Type="http://schemas.openxmlformats.org/officeDocument/2006/relationships/hyperlink" Target="consultantplus://offline/ref=7E1CC293D6233E3C91E92715B12C5A8157FF6A7DDD3D9E6A9CD0A1B5880F6631E83AF327B7A3717D5D7C0BF529CEE2E3904D985041D9C122d2g3L" TargetMode="External"/><Relationship Id="rId26" Type="http://schemas.openxmlformats.org/officeDocument/2006/relationships/hyperlink" Target="consultantplus://offline/ref=7E1CC293D6233E3C91E92715B12C5A8157FF6A7DDD3D9E6A9CD0A1B5880F6631E83AF327B7A071745B7C0BF529CEE2E3904D985041D9C122d2g3L" TargetMode="External"/><Relationship Id="rId39" Type="http://schemas.openxmlformats.org/officeDocument/2006/relationships/hyperlink" Target="consultantplus://offline/ref=7E1CC293D6233E3C91E92715B12C5A8157FF6A7DDD3D9E6A9CD0A1B5880F6631E83AF327B7A171705F7C0BF529CEE2E3904D985041D9C122d2g3L" TargetMode="External"/><Relationship Id="rId3" Type="http://schemas.openxmlformats.org/officeDocument/2006/relationships/hyperlink" Target="consultantplus://offline/ref=7E1CC293D6233E3C91E92715B12C5A8157FF6A7DDD3D9E6A9CD0A1B5880F6631E83AF327B3A3717E0F261BF16099E9FF965086515FD9dCg0L" TargetMode="External"/><Relationship Id="rId21" Type="http://schemas.openxmlformats.org/officeDocument/2006/relationships/hyperlink" Target="consultantplus://offline/ref=7E1CC293D6233E3C91E92715B12C5A8157FF6A7DDD3D9E6A9CD0A1B5880F6631E83AF327B7A37877527C0BF529CEE2E3904D985041D9C122d2g3L" TargetMode="External"/><Relationship Id="rId34" Type="http://schemas.openxmlformats.org/officeDocument/2006/relationships/hyperlink" Target="consultantplus://offline/ref=7E1CC293D6233E3C91E92715B12C5A8157FF6A7DDD3D9E6A9CD0A1B5880F6631E83AF327B7A37372537C0BF529CEE2E3904D985041D9C122d2g3L" TargetMode="External"/><Relationship Id="rId42" Type="http://schemas.openxmlformats.org/officeDocument/2006/relationships/hyperlink" Target="consultantplus://offline/ref=7E1CC293D6233E3C91E92715B12C5A8157FF6A7DDD3D9E6A9CD0A1B5880F6631E83AF327B7A379725E7C0BF529CEE2E3904D985041D9C122d2g3L" TargetMode="External"/><Relationship Id="rId47" Type="http://schemas.openxmlformats.org/officeDocument/2006/relationships/hyperlink" Target="consultantplus://offline/ref=7E1CC293D6233E3C91E92715B12C5A8157FF6A7DDD3D9E6A9CD0A1B5880F6631E83AF327B7A3787D587C0BF529CEE2E3904D985041D9C122d2g3L" TargetMode="External"/><Relationship Id="rId7" Type="http://schemas.openxmlformats.org/officeDocument/2006/relationships/hyperlink" Target="consultantplus://offline/ref=7E1CC293D6233E3C91E92715B12C5A8157FF6A7DDD3D9E6A9CD0A1B5880F6631E83AF324B7A0737E0F261BF16099E9FF965086515FD9dCg0L" TargetMode="External"/><Relationship Id="rId12" Type="http://schemas.openxmlformats.org/officeDocument/2006/relationships/hyperlink" Target="consultantplus://offline/ref=7E1CC293D6233E3C91E92715B12C5A8157FF6A7DDD3D9E6A9CD0A1B5880F6631E83AF324B7A7757E0F261BF16099E9FF965086515FD9dCg0L" TargetMode="External"/><Relationship Id="rId17" Type="http://schemas.openxmlformats.org/officeDocument/2006/relationships/hyperlink" Target="consultantplus://offline/ref=7E1CC293D6233E3C91E92715B12C5A8157FF6A7DDD3D9E6A9CD0A1B5880F6631E83AF327B5AB777E0F261BF16099E9FF965086515FD9dCg0L" TargetMode="External"/><Relationship Id="rId25" Type="http://schemas.openxmlformats.org/officeDocument/2006/relationships/hyperlink" Target="consultantplus://offline/ref=7E1CC293D6233E3C91E92715B12C5A8157FF6A7DDD3D9E6A9CD0A1B5880F6631E83AF327B7A17075587C0BF529CEE2E3904D985041D9C122d2g3L" TargetMode="External"/><Relationship Id="rId33" Type="http://schemas.openxmlformats.org/officeDocument/2006/relationships/hyperlink" Target="consultantplus://offline/ref=7E1CC293D6233E3C91E92715B12C5A8157FF6A7DDD3D9E6A9CD0A1B5880F6631E83AF327B7A373725B7C0BF529CEE2E3904D985041D9C122d2g3L" TargetMode="External"/><Relationship Id="rId38" Type="http://schemas.openxmlformats.org/officeDocument/2006/relationships/hyperlink" Target="consultantplus://offline/ref=7E1CC293D6233E3C91E92715B12C5A8157FF6A7DDD3D9E6A9CD0A1B5880F6631E83AF327B7A171715E7C0BF529CEE2E3904D985041D9C122d2g3L" TargetMode="External"/><Relationship Id="rId46" Type="http://schemas.openxmlformats.org/officeDocument/2006/relationships/hyperlink" Target="consultantplus://offline/ref=7E1CC293D6233E3C91E92715B12C5A8157FF6A7DDD3D9E6A9CD0A1B5880F6631E83AF324B6AB757E0F261BF16099E9FF965086515FD9dCg0L" TargetMode="External"/><Relationship Id="rId2" Type="http://schemas.openxmlformats.org/officeDocument/2006/relationships/hyperlink" Target="consultantplus://offline/ref=7E1CC293D6233E3C91E92715B12C5A8157FF6A7DDD3D9E6A9CD0A1B5880F6631E83AF323B6A67A210A330AA96F9DF1E1954D9A535DdDgAL" TargetMode="External"/><Relationship Id="rId16" Type="http://schemas.openxmlformats.org/officeDocument/2006/relationships/hyperlink" Target="consultantplus://offline/ref=7E1CC293D6233E3C91E92715B12C5A8157FF6A7DDD3D9E6A9CD0A1B5880F6631E83AF327B5AA737E0F261BF16099E9FF965086515FD9dCg0L" TargetMode="External"/><Relationship Id="rId20" Type="http://schemas.openxmlformats.org/officeDocument/2006/relationships/hyperlink" Target="consultantplus://offline/ref=7E1CC293D6233E3C91E92715B12C5A8157FF6A7DDD3D9E6A9CD0A1B5880F6631E83AF324B2A4787E0F261BF16099E9FF965086515FD9dCg0L" TargetMode="External"/><Relationship Id="rId29" Type="http://schemas.openxmlformats.org/officeDocument/2006/relationships/hyperlink" Target="consultantplus://offline/ref=7E1CC293D6233E3C91E92715B12C5A8157FF6A7DDD3D9E6A9CD0A1B5880F6631E83AF323B6AA7A210A330AA96F9DF1E1954D9A535DdDgAL" TargetMode="External"/><Relationship Id="rId41" Type="http://schemas.openxmlformats.org/officeDocument/2006/relationships/hyperlink" Target="consultantplus://offline/ref=7E1CC293D6233E3C91E92715B12C5A8157FF6A7DDD3D9E6A9CD0A1B5880F6631E83AF324B4A4737E0F261BF16099E9FF965086515FD9dCg0L" TargetMode="External"/><Relationship Id="rId1" Type="http://schemas.openxmlformats.org/officeDocument/2006/relationships/slideLayout" Target="../slideLayouts/slideLayout7.xml"/><Relationship Id="rId6" Type="http://schemas.openxmlformats.org/officeDocument/2006/relationships/hyperlink" Target="consultantplus://offline/ref=7E1CC293D6233E3C91E92715B12C5A8157FF6A7DDD3D9E6A9CD0A1B5880F6631E83AF327BEAB777E0F261BF16099E9FF965086515FD9dCg0L" TargetMode="External"/><Relationship Id="rId11" Type="http://schemas.openxmlformats.org/officeDocument/2006/relationships/hyperlink" Target="consultantplus://offline/ref=7E1CC293D6233E3C91E92715B12C5A8157FF6A7DDD3D9E6A9CD0A1B5880F6631E83AF327B7A3797C5C7C0BF529CEE2E3904D985041D9C122d2g3L" TargetMode="External"/><Relationship Id="rId24" Type="http://schemas.openxmlformats.org/officeDocument/2006/relationships/hyperlink" Target="consultantplus://offline/ref=7E1CC293D6233E3C91E92715B12C5A8157FF6A7DDD3D9E6A9CD0A1B5880F6631E83AF327B7A378725E7C0BF529CEE2E3904D985041D9C122d2g3L" TargetMode="External"/><Relationship Id="rId32" Type="http://schemas.openxmlformats.org/officeDocument/2006/relationships/hyperlink" Target="consultantplus://offline/ref=7E1CC293D6233E3C91E92715B12C5A8157FF6A7DDD3D9E6A9CD0A1B5880F6631E83AF324B2A3797E0F261BF16099E9FF965086515FD9dCg0L" TargetMode="External"/><Relationship Id="rId37" Type="http://schemas.openxmlformats.org/officeDocument/2006/relationships/hyperlink" Target="consultantplus://offline/ref=7E1CC293D6233E3C91E92715B12C5A8157FF6A7DDD3D9E6A9CD0A1B5880F6631E83AF327B7A37973587C0BF529CEE2E3904D985041D9C122d2g3L" TargetMode="External"/><Relationship Id="rId40" Type="http://schemas.openxmlformats.org/officeDocument/2006/relationships/hyperlink" Target="consultantplus://offline/ref=7E1CC293D6233E3C91E92715B12C5A8157FF6A7DDD3D9E6A9CD0A1B5880F6631E83AF327BFA27A210A330AA96F9DF1E1954D9A535DdDgAL" TargetMode="External"/><Relationship Id="rId45" Type="http://schemas.openxmlformats.org/officeDocument/2006/relationships/hyperlink" Target="consultantplus://offline/ref=7E1CC293D6233E3C91E92715B12C5A8157FF6A7DDD3D9E6A9CD0A1B5880F6631E83AF327B7A378775B7C0BF529CEE2E3904D985041D9C122d2g3L" TargetMode="External"/><Relationship Id="rId5" Type="http://schemas.openxmlformats.org/officeDocument/2006/relationships/hyperlink" Target="consultantplus://offline/ref=7E1CC293D6233E3C91E92715B12C5A8157FF6A7DDD3D9E6A9CD0A1B5880F6631E83AF324B4A7747E0F261BF16099E9FF965086515FD9dCg0L" TargetMode="External"/><Relationship Id="rId15" Type="http://schemas.openxmlformats.org/officeDocument/2006/relationships/hyperlink" Target="consultantplus://offline/ref=7E1CC293D6233E3C91E92715B12C5A8157FF6A7DDD3D9E6A9CD0A1B5880F6631E83AF324B6A2717E0F261BF16099E9FF965086515FD9dCg0L" TargetMode="External"/><Relationship Id="rId23" Type="http://schemas.openxmlformats.org/officeDocument/2006/relationships/hyperlink" Target="consultantplus://offline/ref=7E1CC293D6233E3C91E92715B12C5A8157FF6A7DDD3D9E6A9CD0A1B5880F6631E83AF327B7A37876527C0BF529CEE2E3904D985041D9C122d2g3L" TargetMode="External"/><Relationship Id="rId28" Type="http://schemas.openxmlformats.org/officeDocument/2006/relationships/hyperlink" Target="consultantplus://offline/ref=7E1CC293D6233E3C91E92715B12C5A8157FF6A7DDD3D9E6A9CD0A1B5880F6631E83AF327B7A27975597C0BF529CEE2E3904D985041D9C122d2g3L" TargetMode="External"/><Relationship Id="rId36" Type="http://schemas.openxmlformats.org/officeDocument/2006/relationships/hyperlink" Target="consultantplus://offline/ref=7E1CC293D6233E3C91E92715B12C5A8157FF6A7DDD3D9E6A9CD0A1B5880F6631E83AF324B1A3747E0F261BF16099E9FF965086515FD9dCg0L" TargetMode="External"/><Relationship Id="rId49" Type="http://schemas.openxmlformats.org/officeDocument/2006/relationships/hyperlink" Target="consultantplus://offline/ref=7E1CC293D6233E3C91E92715B12C5A8157FF6A7DDD3D9E6A9CD0A1B5880F6631E83AF327B7A3787C5B7C0BF529CEE2E3904D985041D9C122d2g3L" TargetMode="External"/><Relationship Id="rId10" Type="http://schemas.openxmlformats.org/officeDocument/2006/relationships/hyperlink" Target="consultantplus://offline/ref=7E1CC293D6233E3C91E92715B12C5A8157FF6A7DDD3D9E6A9CD0A1B5880F6631E83AF32EB1AB7A210A330AA96F9DF1E1954D9A535DdDgAL" TargetMode="External"/><Relationship Id="rId19" Type="http://schemas.openxmlformats.org/officeDocument/2006/relationships/hyperlink" Target="consultantplus://offline/ref=7E1CC293D6233E3C91E92715B12C5A8157FF6A7DDD3D9E6A9CD0A1B5880F6631E83AF324B2A4757E0F261BF16099E9FF965086515FD9dCg0L" TargetMode="External"/><Relationship Id="rId31" Type="http://schemas.openxmlformats.org/officeDocument/2006/relationships/hyperlink" Target="consultantplus://offline/ref=7E1CC293D6233E3C91E92715B12C5A8157FF6A7DDD3D9E6A9CD0A1B5880F6631E83AF324B4AB777E0F261BF16099E9FF965086515FD9dCg0L" TargetMode="External"/><Relationship Id="rId44" Type="http://schemas.openxmlformats.org/officeDocument/2006/relationships/hyperlink" Target="consultantplus://offline/ref=7E1CC293D6233E3C91E92715B12C5A8157FF6A7DDD3D9E6A9CD0A1B5880F6631E83AF327B7A3797D597C0BF529CEE2E3904D985041D9C122d2g3L" TargetMode="External"/><Relationship Id="rId4" Type="http://schemas.openxmlformats.org/officeDocument/2006/relationships/hyperlink" Target="consultantplus://offline/ref=7E1CC293D6233E3C91E92715B12C5A8157FF6A7DDD3D9E6A9CD0A1B5880F6631E83AF324B3A2727E0F261BF16099E9FF965086515FD9dCg0L" TargetMode="External"/><Relationship Id="rId9" Type="http://schemas.openxmlformats.org/officeDocument/2006/relationships/hyperlink" Target="consultantplus://offline/ref=7E1CC293D6233E3C91E92715B12C5A8157FF6A7DDD3D9E6A9CD0A1B5880F6631E83AF32EB2A17A210A330AA96F9DF1E1954D9A535DdDgAL" TargetMode="External"/><Relationship Id="rId14" Type="http://schemas.openxmlformats.org/officeDocument/2006/relationships/hyperlink" Target="consultantplus://offline/ref=7E1CC293D6233E3C91E92715B12C5A8157FF6A7DDD3D9E6A9CD0A1B5880F6631E83AF324B7AA777E0F261BF16099E9FF965086515FD9dCg0L" TargetMode="External"/><Relationship Id="rId22" Type="http://schemas.openxmlformats.org/officeDocument/2006/relationships/hyperlink" Target="consultantplus://offline/ref=7E1CC293D6233E3C91E92715B12C5A8157FF6A7DDD3D9E6A9CD0A1B5880F6631E83AF327B7A378765D7C0BF529CEE2E3904D985041D9C122d2g3L" TargetMode="External"/><Relationship Id="rId27" Type="http://schemas.openxmlformats.org/officeDocument/2006/relationships/hyperlink" Target="consultantplus://offline/ref=7E1CC293D6233E3C91E92715B12C5A8157FF6A7DDD3D9E6A9CD0A1B5880F6631E83AF327B7A072765C7C0BF529CEE2E3904D985041D9C122d2g3L" TargetMode="External"/><Relationship Id="rId30" Type="http://schemas.openxmlformats.org/officeDocument/2006/relationships/hyperlink" Target="consultantplus://offline/ref=7E1CC293D6233E3C91E92715B12C5A8157FF6A7DDD3D9E6A9CD0A1B5880F6631E83AF327BFA7767E0F261BF16099E9FF965086515FD9dCg0L" TargetMode="External"/><Relationship Id="rId35" Type="http://schemas.openxmlformats.org/officeDocument/2006/relationships/hyperlink" Target="consultantplus://offline/ref=7E1CC293D6233E3C91E92715B12C5A8157FF6A7DDD3D9E6A9CD0A1B5880F6631E83AF324B4A7717E0F261BF16099E9FF965086515FD9dCg0L" TargetMode="External"/><Relationship Id="rId43" Type="http://schemas.openxmlformats.org/officeDocument/2006/relationships/hyperlink" Target="consultantplus://offline/ref=7E1CC293D6233E3C91E92715B12C5A8157FF6A7DDD3D9E6A9CD0A1B5880F6631E83AF327B7A379725C7C0BF529CEE2E3904D985041D9C122d2g3L" TargetMode="External"/><Relationship Id="rId48" Type="http://schemas.openxmlformats.org/officeDocument/2006/relationships/hyperlink" Target="consultantplus://offline/ref=7E1CC293D6233E3C91E92715B12C5A8157FF6A7DDD3D9E6A9CD0A1B5880F6631E83AF327B5A4797E0F261BF16099E9FF965086515FD9dCg0L" TargetMode="External"/><Relationship Id="rId8" Type="http://schemas.openxmlformats.org/officeDocument/2006/relationships/hyperlink" Target="consultantplus://offline/ref=7E1CC293D6233E3C91E92715B12C5A8157FF6A7DDD3D9E6A9CD0A1B5880F6631E83AF324B7A1747E0F261BF16099E9FF965086515FD9dCg0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consultantplus://offline/ref=7E1CC293D6233E3C91E92715B12C5A8157FF6A7DDD3D9E6A9CD0A1B5880F6631E83AF327B7A370715A7C0BF529CEE2E3904D985041D9C122d2g3L" TargetMode="External"/><Relationship Id="rId13" Type="http://schemas.openxmlformats.org/officeDocument/2006/relationships/hyperlink" Target="consultantplus://offline/ref=7E1CC293D6233E3C91E92715B12C5A8157FF6A7DDD3D9E6A9CD0A1B5880F6631E83AF324B3A7767E0F261BF16099E9FF965086515FD9dCg0L" TargetMode="External"/><Relationship Id="rId18" Type="http://schemas.openxmlformats.org/officeDocument/2006/relationships/hyperlink" Target="consultantplus://offline/ref=7E1CC293D6233E3C91E92715B12C5A8157FF6A7DDD3D9E6A9CD0A1B5880F6631E83AF324B5A2787E0F261BF16099E9FF965086515FD9dCg0L" TargetMode="External"/><Relationship Id="rId3" Type="http://schemas.openxmlformats.org/officeDocument/2006/relationships/hyperlink" Target="consultantplus://offline/ref=7E1CC293D6233E3C91E92715B12C5A8157FF6A7DDD3D9E6A9CD0A1B5880F6631E83AF32EB2A47A210A330AA96F9DF1E1954D9A535DdDgAL" TargetMode="External"/><Relationship Id="rId21" Type="http://schemas.openxmlformats.org/officeDocument/2006/relationships/hyperlink" Target="consultantplus://offline/ref=7E1CC293D6233E3C91E92715B12C5A8157FF6A7DDD3D9E6A9CD0A1B5880F6631E83AF327B3AB797E0F261BF16099E9FF965086515FD9dCg0L" TargetMode="External"/><Relationship Id="rId7" Type="http://schemas.openxmlformats.org/officeDocument/2006/relationships/hyperlink" Target="consultantplus://offline/ref=7E1CC293D6233E3C91E92715B12C5A8157FF6A7DDD3D9E6A9CD0A1B5880F6631E83AF32EB0A67A210A330AA96F9DF1E1954D9A535DdDgAL" TargetMode="External"/><Relationship Id="rId12" Type="http://schemas.openxmlformats.org/officeDocument/2006/relationships/hyperlink" Target="consultantplus://offline/ref=7E1CC293D6233E3C91E92715B12C5A8157FF6A7DDD3D9E6A9CD0A1B5880F6631E83AF324B7A7717E0F261BF16099E9FF965086515FD9dCg0L" TargetMode="External"/><Relationship Id="rId17" Type="http://schemas.openxmlformats.org/officeDocument/2006/relationships/hyperlink" Target="consultantplus://offline/ref=7E1CC293D6233E3C91E92715B12C5A8157FF6A7DDD3D9E6A9CD0A1B5880F6631E83AF327B7A37677597C0BF529CEE2E3904D985041D9C122d2g3L" TargetMode="External"/><Relationship Id="rId2" Type="http://schemas.openxmlformats.org/officeDocument/2006/relationships/hyperlink" Target="consultantplus://offline/ref=7E1CC293D6233E3C91E92715B12C5A8157FF6A7DDD3D9E6A9CD0A1B5880F6631E83AF327B7A3757D5C7C0BF529CEE2E3904D985041D9C122d2g3L" TargetMode="External"/><Relationship Id="rId16" Type="http://schemas.openxmlformats.org/officeDocument/2006/relationships/hyperlink" Target="consultantplus://offline/ref=7E1CC293D6233E3C91E92715B12C5A8157FF6A7DDD3D9E6A9CD0A1B5880F6631E83AF327B7A37674527C0BF529CEE2E3904D985041D9C122d2g3L" TargetMode="External"/><Relationship Id="rId20" Type="http://schemas.openxmlformats.org/officeDocument/2006/relationships/hyperlink" Target="consultantplus://offline/ref=7E1CC293D6233E3C91E92715B12C5A8157FF6A7DDD3D9E6A9CD0A1B5880F6631E83AF325B4A925241F2252A66B85EFE288519851d5gEL" TargetMode="External"/><Relationship Id="rId1" Type="http://schemas.openxmlformats.org/officeDocument/2006/relationships/slideLayout" Target="../slideLayouts/slideLayout7.xml"/><Relationship Id="rId6" Type="http://schemas.openxmlformats.org/officeDocument/2006/relationships/hyperlink" Target="consultantplus://offline/ref=7E1CC293D6233E3C91E92715B12C5A8157FF6A7DDD3D9E6A9CD0A1B5880F6631E83AF32EB0A07A210A330AA96F9DF1E1954D9A535DdDgAL" TargetMode="External"/><Relationship Id="rId11" Type="http://schemas.openxmlformats.org/officeDocument/2006/relationships/hyperlink" Target="consultantplus://offline/ref=7E1CC293D6233E3C91E92715B12C5A8157FF6A7DDD3D9E6A9CD0A1B5880F6631E83AF327B6A4747E0F261BF16099E9FF965086515FD9dCg0L" TargetMode="External"/><Relationship Id="rId5" Type="http://schemas.openxmlformats.org/officeDocument/2006/relationships/hyperlink" Target="consultantplus://offline/ref=7E1CC293D6233E3C91E92715B12C5A8157FF6A7DDD3D9E6A9CD0A1B5880F6631E83AF327B7A374775F7C0BF529CEE2E3904D985041D9C122d2g3L" TargetMode="External"/><Relationship Id="rId15" Type="http://schemas.openxmlformats.org/officeDocument/2006/relationships/hyperlink" Target="consultantplus://offline/ref=7E1CC293D6233E3C91E92715B12C5A8157FF6A7DDD3D9E6A9CD0A1B5880F6631E83AF324B1A3787E0F261BF16099E9FF965086515FD9dCg0L" TargetMode="External"/><Relationship Id="rId10" Type="http://schemas.openxmlformats.org/officeDocument/2006/relationships/hyperlink" Target="consultantplus://offline/ref=7E1CC293D6233E3C91E92715B12C5A8157FF6A7DDD3D9E6A9CD0A1B5880F6631E83AF327B6A6777E0F261BF16099E9FF965086515FD9dCg0L" TargetMode="External"/><Relationship Id="rId19" Type="http://schemas.openxmlformats.org/officeDocument/2006/relationships/hyperlink" Target="consultantplus://offline/ref=7E1CC293D6233E3C91E92715B12C5A8157FF6A7DDD3D9E6A9CD0A1B5880F6631E83AF327B7A3787D5E7C0BF529CEE2E3904D985041D9C122d2g3L" TargetMode="External"/><Relationship Id="rId4" Type="http://schemas.openxmlformats.org/officeDocument/2006/relationships/hyperlink" Target="consultantplus://offline/ref=7E1CC293D6233E3C91E92715B12C5A8157FF6A7DDD3D9E6A9CD0A1B5880F6631E83AF324BFA925241F2252A66B85EFE288519851d5gEL" TargetMode="External"/><Relationship Id="rId9" Type="http://schemas.openxmlformats.org/officeDocument/2006/relationships/hyperlink" Target="consultantplus://offline/ref=7E1CC293D6233E3C91E92715B12C5A8157FF6A7DDD3D9E6A9CD0A1B5880F6631E83AF327B7A37071587C0BF529CEE2E3904D985041D9C122d2g3L" TargetMode="External"/><Relationship Id="rId14" Type="http://schemas.openxmlformats.org/officeDocument/2006/relationships/hyperlink" Target="consultantplus://offline/ref=7E1CC293D6233E3C91E92715B12C5A8157FF6A7DDD3D9E6A9CD0A1B5880F6631E83AF324B1A3767E0F261BF16099E9FF965086515FD9dCg0L" TargetMode="External"/><Relationship Id="rId22" Type="http://schemas.openxmlformats.org/officeDocument/2006/relationships/hyperlink" Target="consultantplus://offline/ref=7E1CC293D6233E3C91E92715B12C5A8157FF6A7DDD3D9E6A9CD0A1B5880F6631E83AF324B2A2767E0F261BF16099E9FF965086515FD9dCg0L"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consultantplus://offline/ref=7E1CC293D6233E3C91E92715B12C5A8157FF6A7DDD3D9E6A9CD0A1B5880F6631E83AF327B5A3787E0F261BF16099E9FF965086515FD9dCg0L" TargetMode="External"/><Relationship Id="rId13" Type="http://schemas.openxmlformats.org/officeDocument/2006/relationships/hyperlink" Target="consultantplus://offline/ref=7E1CC293D6233E3C91E92715B12C5A8157FF6A7DDD3D9E6A9CD0A1B5880F6631E83AF327B5A6717E0F261BF16099E9FF965086515FD9dCg0L" TargetMode="External"/><Relationship Id="rId18" Type="http://schemas.openxmlformats.org/officeDocument/2006/relationships/hyperlink" Target="consultantplus://offline/ref=7E1CC293D6233E3C91E92715B12C5A8157FF6A7DDD3D9E6A9CD0A1B5880F6631E83AF327B7A07774527C0BF529CEE2E3904D985041D9C122d2g3L" TargetMode="External"/><Relationship Id="rId26" Type="http://schemas.openxmlformats.org/officeDocument/2006/relationships/hyperlink" Target="consultantplus://offline/ref=7E1CC293D6233E3C91E92715B12C5A8157FF6A7DDD3D9E6A9CD0A1B5880F6631E83AF327B5A6787E0F261BF16099E9FF965086515FD9dCg0L" TargetMode="External"/><Relationship Id="rId3" Type="http://schemas.openxmlformats.org/officeDocument/2006/relationships/hyperlink" Target="consultantplus://offline/ref=7E1CC293D6233E3C91E92715B12C5A8157FF6A7DDD3D9E6A9CD0A1B5880F6631E83AF327B7A077755C7C0BF529CEE2E3904D985041D9C122d2g3L" TargetMode="External"/><Relationship Id="rId21" Type="http://schemas.openxmlformats.org/officeDocument/2006/relationships/hyperlink" Target="consultantplus://offline/ref=7E1CC293D6233E3C91E92715B12C5A8157FF6A7DDD3D9E6A9CD0A1B5880F6631E83AF327B6A7717E0F261BF16099E9FF965086515FD9dCg0L" TargetMode="External"/><Relationship Id="rId7" Type="http://schemas.openxmlformats.org/officeDocument/2006/relationships/hyperlink" Target="consultantplus://offline/ref=7E1CC293D6233E3C91E92715B12C5A8157FF6A7DDD3D9E6A9CD0A1B5880F6631E83AF327BEA6717E0F261BF16099E9FF965086515FD9dCg0L" TargetMode="External"/><Relationship Id="rId12" Type="http://schemas.openxmlformats.org/officeDocument/2006/relationships/hyperlink" Target="consultantplus://offline/ref=7E1CC293D6233E3C91E92715B12C5A8157FF6A7DDD3D9E6A9CD0A1B5880F6631E83AF327B5A1797E0F261BF16099E9FF965086515FD9dCg0L" TargetMode="External"/><Relationship Id="rId17" Type="http://schemas.openxmlformats.org/officeDocument/2006/relationships/hyperlink" Target="consultantplus://offline/ref=7E1CC293D6233E3C91E92715B12C5A8157FF6A7DDD3D9E6A9CD0A1B5880F6631E83AF327B7A077745C7C0BF529CEE2E3904D985041D9C122d2g3L" TargetMode="External"/><Relationship Id="rId25" Type="http://schemas.openxmlformats.org/officeDocument/2006/relationships/hyperlink" Target="consultantplus://offline/ref=7E1CC293D6233E3C91E92715B12C5A8157FF6A7DDD3D9E6A9CD0A1B5880F6631E83AF324B3A1717E0F261BF16099E9FF965086515FD9dCg0L" TargetMode="External"/><Relationship Id="rId2" Type="http://schemas.openxmlformats.org/officeDocument/2006/relationships/hyperlink" Target="consultantplus://offline/ref=7E1CC293D6233E3C91E92715B12C5A8155FB6579D83C9E6A9CD0A1B5880F6631E83AF324B7A925241F2252A66B85EFE288519851d5gEL" TargetMode="External"/><Relationship Id="rId16" Type="http://schemas.openxmlformats.org/officeDocument/2006/relationships/hyperlink" Target="consultantplus://offline/ref=7E1CC293D6233E3C91E92715B12C5A8157FF6A7DDD3D9E6A9CD0A1B5880F6631E83AF327B5A4747E0F261BF16099E9FF965086515FD9dCg0L" TargetMode="External"/><Relationship Id="rId20" Type="http://schemas.openxmlformats.org/officeDocument/2006/relationships/hyperlink" Target="consultantplus://offline/ref=7E1CC293D6233E3C91E92715B12C5A8157FF6A7DDD3D9E6A9CD0A1B5880F6631E83AF327B6A5737E0F261BF16099E9FF965086515FD9dCg0L" TargetMode="External"/><Relationship Id="rId29" Type="http://schemas.openxmlformats.org/officeDocument/2006/relationships/hyperlink" Target="consultantplus://offline/ref=7E1CC293D6233E3C91E92715B12C5A8157FF6A7DDD3D9E6A9CD0A1B5880F6631E83AF327BFA0797E0F261BF16099E9FF965086515FD9dCg0L" TargetMode="External"/><Relationship Id="rId1" Type="http://schemas.openxmlformats.org/officeDocument/2006/relationships/slideLayout" Target="../slideLayouts/slideLayout7.xml"/><Relationship Id="rId6" Type="http://schemas.openxmlformats.org/officeDocument/2006/relationships/hyperlink" Target="consultantplus://offline/ref=7E1CC293D6233E3C91E92715B12C5A8157FF6A7DDD3D9E6A9CD0A1B5880F6631E83AF327BEA1797E0F261BF16099E9FF965086515FD9dCg0L" TargetMode="External"/><Relationship Id="rId11" Type="http://schemas.openxmlformats.org/officeDocument/2006/relationships/hyperlink" Target="consultantplus://offline/ref=7E1CC293D6233E3C91E92715B12C5A8157FF6A7DDD3D9E6A9CD0A1B5880F6631E83AF327B5A1707E0F261BF16099E9FF965086515FD9dCg0L" TargetMode="External"/><Relationship Id="rId24" Type="http://schemas.openxmlformats.org/officeDocument/2006/relationships/hyperlink" Target="consultantplus://offline/ref=7E1CC293D6233E3C91E92715B12C5A8157FF6A7DDD3D9E6A9CD0A1B5880F6631E83AF327B5A0757E0F261BF16099E9FF965086515FD9dCg0L" TargetMode="External"/><Relationship Id="rId5" Type="http://schemas.openxmlformats.org/officeDocument/2006/relationships/hyperlink" Target="consultantplus://offline/ref=7E1CC293D6233E3C91E92715B12C5A8157FF6A7DDD3D9E6A9CD0A1B5880F6631E83AF327BEA1777E0F261BF16099E9FF965086515FD9dCg0L" TargetMode="External"/><Relationship Id="rId15" Type="http://schemas.openxmlformats.org/officeDocument/2006/relationships/hyperlink" Target="consultantplus://offline/ref=7E1CC293D6233E3C91E92715B12C5A8157FF6A7DDD3D9E6A9CD0A1B5880F6631E83AF324B3A1727E0F261BF16099E9FF965086515FD9dCg0L" TargetMode="External"/><Relationship Id="rId23" Type="http://schemas.openxmlformats.org/officeDocument/2006/relationships/hyperlink" Target="consultantplus://offline/ref=7E1CC293D6233E3C91E92715B12C5A8157FF6A7DDD3D9E6A9CD0A1B5880F6631E83AF327B5A3757E0F261BF16099E9FF965086515FD9dCg0L" TargetMode="External"/><Relationship Id="rId28" Type="http://schemas.openxmlformats.org/officeDocument/2006/relationships/hyperlink" Target="consultantplus://offline/ref=7E1CC293D6233E3C91E92715B12C5A8157FF6A7DDD3D9E6A9CD0A1B5880F6631E83AF327B7A371775F7C0BF529CEE2E3904D985041D9C122d2g3L" TargetMode="External"/><Relationship Id="rId10" Type="http://schemas.openxmlformats.org/officeDocument/2006/relationships/hyperlink" Target="consultantplus://offline/ref=7E1CC293D6233E3C91E92715B12C5A8157FF6A7DDD3D9E6A9CD0A1B5880F6631E83AF327B5A0787E0F261BF16099E9FF965086515FD9dCg0L" TargetMode="External"/><Relationship Id="rId19" Type="http://schemas.openxmlformats.org/officeDocument/2006/relationships/hyperlink" Target="consultantplus://offline/ref=7E1CC293D6233E3C91E92715B12C5A8157FF6A7DDD3D9E6A9CD0A1B5880F6631E83AF327B7A374775C7C0BF529CEE2E3904D985041D9C122d2g3L" TargetMode="External"/><Relationship Id="rId4" Type="http://schemas.openxmlformats.org/officeDocument/2006/relationships/hyperlink" Target="consultantplus://offline/ref=7E1CC293D6233E3C91E92715B12C5A8157FF6A7DDD3D9E6A9CD0A1B5880F6631E83AF327B5A3727E0F261BF16099E9FF965086515FD9dCg0L" TargetMode="External"/><Relationship Id="rId9" Type="http://schemas.openxmlformats.org/officeDocument/2006/relationships/hyperlink" Target="consultantplus://offline/ref=7E1CC293D6233E3C91E92715B12C5A8157FF6A7DDD3D9E6A9CD0A1B5880F6631E83AF327B5A0707E0F261BF16099E9FF965086515FD9dCg0L" TargetMode="External"/><Relationship Id="rId14" Type="http://schemas.openxmlformats.org/officeDocument/2006/relationships/hyperlink" Target="consultantplus://offline/ref=7E1CC293D6233E3C91E92715B12C5A8157FF6A7DDD3D9E6A9CD0A1B5880F6631E83AF327B5A7777E0F261BF16099E9FF965086515FD9dCg0L" TargetMode="External"/><Relationship Id="rId22" Type="http://schemas.openxmlformats.org/officeDocument/2006/relationships/hyperlink" Target="consultantplus://offline/ref=7E1CC293D6233E3C91E92715B12C5A8157FF6A7DDD3D9E6A9CD0A1B5880F6631E83AF327B7A077755A7C0BF529CEE2E3904D985041D9C122d2g3L" TargetMode="External"/><Relationship Id="rId27" Type="http://schemas.openxmlformats.org/officeDocument/2006/relationships/hyperlink" Target="consultantplus://offline/ref=7E1CC293D6233E3C91E92715B12C5A8157FF6A7DDD3D9E6A9CD0A1B5880F6631E83AF327B5A7797E0F261BF16099E9FF965086515FD9dCg0L" TargetMode="External"/><Relationship Id="rId30" Type="http://schemas.openxmlformats.org/officeDocument/2006/relationships/hyperlink" Target="consultantplus://offline/ref=7E1CC293D6233E3C91E92715B12C5A8157FF6A7DDD3D9E6A9CD0A1B5880F6631E83AF327B7A37074597C0BF529CEE2E3904D985041D9C122d2g3L"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consultant.ru/document/cons_doc_LAW_10699/7cb5d9b7f75fd72853e0610988cc9f6fdd08802e/" TargetMode="External"/><Relationship Id="rId13" Type="http://schemas.openxmlformats.org/officeDocument/2006/relationships/hyperlink" Target="http://www.consultant.ru/document/cons_doc_LAW_10699/40396ba20fb9faf9cd9a9f15a910341de5a0b2cd/" TargetMode="External"/><Relationship Id="rId3" Type="http://schemas.openxmlformats.org/officeDocument/2006/relationships/hyperlink" Target="http://www.consultant.ru/document/cons_doc_LAW_10699/2f03d6f5caa72ecd6b7296dcb862dd953b3ad400/" TargetMode="External"/><Relationship Id="rId7" Type="http://schemas.openxmlformats.org/officeDocument/2006/relationships/hyperlink" Target="http://www.consultant.ru/document/cons_doc_LAW_10699/c1d97e48b63eff3e92926a82783f3a80148b18fc/" TargetMode="External"/><Relationship Id="rId12" Type="http://schemas.openxmlformats.org/officeDocument/2006/relationships/hyperlink" Target="http://www.consultant.ru/document/cons_doc_LAW_10699/117ab5c40e2cf11237fb1899b534363acecada16/" TargetMode="External"/><Relationship Id="rId2" Type="http://schemas.openxmlformats.org/officeDocument/2006/relationships/hyperlink" Target="http://www.consultant.ru/document/cons_doc_LAW_10699/2da8d7a9884839c44d98466e0b1a63101b298844/" TargetMode="External"/><Relationship Id="rId1" Type="http://schemas.openxmlformats.org/officeDocument/2006/relationships/slideLayout" Target="../slideLayouts/slideLayout2.xml"/><Relationship Id="rId6" Type="http://schemas.openxmlformats.org/officeDocument/2006/relationships/hyperlink" Target="http://www.consultant.ru/document/cons_doc_LAW_10699/86ce4e80dc5e967a8a7729335d522944034ccbc8/" TargetMode="External"/><Relationship Id="rId11" Type="http://schemas.openxmlformats.org/officeDocument/2006/relationships/hyperlink" Target="http://www.consultant.ru/document/cons_doc_LAW_10699/a74ca4364cb5aa0d95db2b7636907af350ab52c8/" TargetMode="External"/><Relationship Id="rId5" Type="http://schemas.openxmlformats.org/officeDocument/2006/relationships/hyperlink" Target="http://www.consultant.ru/document/cons_doc_LAW_10699/e750b72d24829e1bca2f68e432b1f5019df9b8d3/" TargetMode="External"/><Relationship Id="rId10" Type="http://schemas.openxmlformats.org/officeDocument/2006/relationships/hyperlink" Target="http://www.consultant.ru/document/cons_doc_LAW_10699/0108932a3c6234f73590b25799588ada492deb23/" TargetMode="External"/><Relationship Id="rId4" Type="http://schemas.openxmlformats.org/officeDocument/2006/relationships/hyperlink" Target="http://www.consultant.ru/document/cons_doc_LAW_10699/a40a6bc43c91fbfd0e559339c593f7c8b18843d6/" TargetMode="External"/><Relationship Id="rId9" Type="http://schemas.openxmlformats.org/officeDocument/2006/relationships/hyperlink" Target="http://www.consultant.ru/document/cons_doc_LAW_10699/6411e005f539b666d6f360f202cb7b1c23fe27c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642910" y="714356"/>
            <a:ext cx="8229600" cy="4525963"/>
          </a:xfrm>
        </p:spPr>
        <p:txBody>
          <a:bodyPr>
            <a:normAutofit/>
          </a:bodyPr>
          <a:lstStyle/>
          <a:p>
            <a:pPr algn="ctr">
              <a:buNone/>
            </a:pPr>
            <a:r>
              <a:rPr lang="ru-RU" sz="5400" b="1" dirty="0" smtClean="0">
                <a:solidFill>
                  <a:srgbClr val="FF0000"/>
                </a:solidFill>
                <a:effectLst>
                  <a:outerShdw blurRad="38100" dist="38100" dir="2700000" algn="tl">
                    <a:srgbClr val="000000">
                      <a:alpha val="43137"/>
                    </a:srgbClr>
                  </a:outerShdw>
                </a:effectLst>
              </a:rPr>
              <a:t>Государственные органы </a:t>
            </a:r>
            <a:endParaRPr lang="en-US" sz="5400" b="1" dirty="0" smtClean="0">
              <a:solidFill>
                <a:srgbClr val="FF0000"/>
              </a:solidFill>
              <a:effectLst>
                <a:outerShdw blurRad="38100" dist="38100" dir="2700000" algn="tl">
                  <a:srgbClr val="000000">
                    <a:alpha val="43137"/>
                  </a:srgbClr>
                </a:outerShdw>
              </a:effectLst>
            </a:endParaRPr>
          </a:p>
          <a:p>
            <a:pPr algn="ctr">
              <a:buNone/>
            </a:pPr>
            <a:r>
              <a:rPr lang="ru-RU" sz="5400" b="1" dirty="0" smtClean="0">
                <a:solidFill>
                  <a:srgbClr val="FF0000"/>
                </a:solidFill>
                <a:effectLst>
                  <a:outerShdw blurRad="38100" dist="38100" dir="2700000" algn="tl">
                    <a:srgbClr val="000000">
                      <a:alpha val="43137"/>
                    </a:srgbClr>
                  </a:outerShdw>
                </a:effectLst>
              </a:rPr>
              <a:t>в </a:t>
            </a:r>
            <a:r>
              <a:rPr lang="ru-RU" sz="5400" b="1" dirty="0" smtClean="0">
                <a:solidFill>
                  <a:srgbClr val="FF0000"/>
                </a:solidFill>
                <a:effectLst>
                  <a:outerShdw blurRad="38100" dist="38100" dir="2700000" algn="tl">
                    <a:srgbClr val="000000">
                      <a:alpha val="43137"/>
                    </a:srgbClr>
                  </a:outerShdw>
                </a:effectLst>
              </a:rPr>
              <a:t>сфере противодействия и </a:t>
            </a:r>
            <a:r>
              <a:rPr lang="ru-RU" sz="5400" b="1" dirty="0" smtClean="0">
                <a:solidFill>
                  <a:srgbClr val="FF0000"/>
                </a:solidFill>
                <a:effectLst>
                  <a:outerShdw blurRad="38100" dist="38100" dir="2700000" algn="tl">
                    <a:srgbClr val="000000">
                      <a:alpha val="43137"/>
                    </a:srgbClr>
                  </a:outerShdw>
                </a:effectLst>
              </a:rPr>
              <a:t>борьбы </a:t>
            </a:r>
            <a:r>
              <a:rPr lang="ru-RU" sz="5400" b="1" dirty="0" smtClean="0">
                <a:solidFill>
                  <a:srgbClr val="FF0000"/>
                </a:solidFill>
                <a:effectLst>
                  <a:outerShdw blurRad="38100" dist="38100" dir="2700000" algn="tl">
                    <a:srgbClr val="000000">
                      <a:alpha val="43137"/>
                    </a:srgbClr>
                  </a:outerShdw>
                </a:effectLst>
              </a:rPr>
              <a:t>с коррупцией</a:t>
            </a:r>
            <a:endParaRPr lang="ru-RU" sz="5400" b="1" dirty="0">
              <a:solidFill>
                <a:srgbClr val="FF0000"/>
              </a:solidFill>
              <a:effectLst>
                <a:outerShdw blurRad="38100" dist="38100" dir="2700000" algn="tl">
                  <a:srgbClr val="000000">
                    <a:alpha val="43137"/>
                  </a:srgbClr>
                </a:outerShdw>
              </a:effectLst>
            </a:endParaRPr>
          </a:p>
        </p:txBody>
      </p:sp>
      <p:sp>
        <p:nvSpPr>
          <p:cNvPr id="17410" name="AutoShape 2" descr="Лучше всех тест на знание закона о коррупции прошли сотрудники минфина и  чиновники Износковского район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7412" name="AutoShape 4" descr="Противодействие коррупции — в приоритете - Новости - Прокуратура -  Государственные организации информируют - Куканское сельское посел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latin typeface="Times New Roman" panose="02020603050405020304" pitchFamily="18" charset="0"/>
                <a:cs typeface="Times New Roman" panose="02020603050405020304" pitchFamily="18" charset="0"/>
              </a:rPr>
              <a:t>Следователями </a:t>
            </a:r>
            <a:r>
              <a:rPr lang="ru-RU" sz="2400" dirty="0">
                <a:latin typeface="Times New Roman" panose="02020603050405020304" pitchFamily="18" charset="0"/>
                <a:cs typeface="Times New Roman" panose="02020603050405020304" pitchFamily="18" charset="0"/>
              </a:rPr>
              <a:t>органов федеральной службы безопасности - по уголовным делам о преступлениях, предусмотренных</a:t>
            </a:r>
          </a:p>
        </p:txBody>
      </p:sp>
      <p:sp>
        <p:nvSpPr>
          <p:cNvPr id="3" name="Объект 2"/>
          <p:cNvSpPr>
            <a:spLocks noGrp="1"/>
          </p:cNvSpPr>
          <p:nvPr>
            <p:ph idx="1"/>
          </p:nvPr>
        </p:nvSpPr>
        <p:spPr/>
        <p:txBody>
          <a:bodyPr>
            <a:normAutofit/>
          </a:bodyPr>
          <a:lstStyle/>
          <a:p>
            <a:pPr lvl="3">
              <a:buNone/>
            </a:pPr>
            <a:r>
              <a:rPr lang="ru-RU" dirty="0" smtClean="0"/>
              <a:t> </a:t>
            </a:r>
            <a:r>
              <a:rPr lang="ru-RU" dirty="0" smtClean="0">
                <a:latin typeface="Times New Roman" pitchFamily="18" charset="0"/>
                <a:cs typeface="Times New Roman" pitchFamily="18" charset="0"/>
                <a:hlinkClick r:id="rId2"/>
              </a:rPr>
              <a:t>Статья 226.1. Контрабанда сильнодействующих, ядовитых, отравляющих, взрывчатых, радиоактивных веществ, радиационных источников, ядерных материалов, огнестрельного оружия или его основных частей, взрывных устройств, боеприпасов, оружия массового поражения, средств его доставки, иного вооружения, иной военной техники, а также материалов и оборудования, которые могут быть использованы при создании оружия массового поражения, средств его доставки, иного вооружения, иной военной техники, а равно стратегически важных товаров и ресурсов или культурных ценностей либо особо ценных диких животных и водных биологических ресурсов</a:t>
            </a:r>
            <a:r>
              <a:rPr lang="ru-RU" dirty="0" smtClean="0">
                <a:latin typeface="Times New Roman" pitchFamily="18" charset="0"/>
                <a:cs typeface="Times New Roman" pitchFamily="18" charset="0"/>
              </a:rPr>
              <a:t> и </a:t>
            </a:r>
            <a:r>
              <a:rPr lang="ru-RU" dirty="0" err="1" smtClean="0">
                <a:latin typeface="Times New Roman" pitchFamily="18" charset="0"/>
                <a:cs typeface="Times New Roman" pitchFamily="18" charset="0"/>
              </a:rPr>
              <a:t>др</a:t>
            </a:r>
            <a:endParaRPr lang="ru-RU" sz="1400" dirty="0" smtClean="0">
              <a:latin typeface="Times New Roman" pitchFamily="18" charset="0"/>
              <a:cs typeface="Times New Roman" pitchFamily="18" charset="0"/>
            </a:endParaRPr>
          </a:p>
          <a:p>
            <a:pPr lvl="3">
              <a:buNone/>
            </a:pP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
              </a:rPr>
              <a:t>Статья 322.1. Организация незаконной миграции</a:t>
            </a:r>
            <a:r>
              <a:rPr lang="ru-RU" dirty="0" smtClean="0">
                <a:latin typeface="Times New Roman" pitchFamily="18" charset="0"/>
                <a:cs typeface="Times New Roman" pitchFamily="18" charset="0"/>
              </a:rPr>
              <a:t> и др.</a:t>
            </a:r>
          </a:p>
          <a:p>
            <a:pPr lvl="3">
              <a:buNone/>
            </a:pPr>
            <a:endParaRPr lang="ru-RU" dirty="0" smtClean="0"/>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7394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latin typeface="Times New Roman" panose="02020603050405020304" pitchFamily="18" charset="0"/>
                <a:cs typeface="Times New Roman" panose="02020603050405020304" pitchFamily="18" charset="0"/>
              </a:rPr>
              <a:t> Следователями </a:t>
            </a:r>
            <a:r>
              <a:rPr lang="ru-RU" sz="2000" dirty="0">
                <a:latin typeface="Times New Roman" panose="02020603050405020304" pitchFamily="18" charset="0"/>
                <a:cs typeface="Times New Roman" panose="02020603050405020304" pitchFamily="18" charset="0"/>
              </a:rPr>
              <a:t>органов внутренних дел Российской Федерации - по уголовным делам о преступлениях, предусмотренных </a:t>
            </a:r>
          </a:p>
        </p:txBody>
      </p:sp>
      <p:sp>
        <p:nvSpPr>
          <p:cNvPr id="3" name="Объект 2"/>
          <p:cNvSpPr>
            <a:spLocks noGrp="1"/>
          </p:cNvSpPr>
          <p:nvPr>
            <p:ph idx="1"/>
          </p:nvPr>
        </p:nvSpPr>
        <p:spPr>
          <a:xfrm>
            <a:off x="457200" y="1285860"/>
            <a:ext cx="8401080" cy="5357850"/>
          </a:xfrm>
        </p:spPr>
        <p:txBody>
          <a:bodyPr>
            <a:noAutofit/>
          </a:bodyPr>
          <a:lstStyle/>
          <a:p>
            <a:pPr lvl="3"/>
            <a:r>
              <a:rPr lang="ru-RU" sz="1400" u="sng" dirty="0" smtClean="0">
                <a:latin typeface="Times New Roman" panose="02020603050405020304" pitchFamily="18" charset="0"/>
                <a:cs typeface="Times New Roman" panose="02020603050405020304" pitchFamily="18" charset="0"/>
              </a:rPr>
              <a:t> </a:t>
            </a:r>
            <a:r>
              <a:rPr lang="ru-RU" sz="1400" dirty="0" smtClean="0">
                <a:hlinkClick r:id="rId2"/>
              </a:rPr>
              <a:t>Статья 159. Мошенничество</a:t>
            </a:r>
            <a:endParaRPr lang="ru-RU" sz="1400" dirty="0" smtClean="0"/>
          </a:p>
          <a:p>
            <a:pPr lvl="3"/>
            <a:r>
              <a:rPr lang="ru-RU" sz="1400" dirty="0" smtClean="0">
                <a:hlinkClick r:id="rId3"/>
              </a:rPr>
              <a:t>Статья 159.1. Мошенничество в сфере кредитования</a:t>
            </a:r>
            <a:endParaRPr lang="ru-RU" sz="1400" dirty="0" smtClean="0"/>
          </a:p>
          <a:p>
            <a:pPr lvl="3"/>
            <a:r>
              <a:rPr lang="ru-RU" sz="1400" dirty="0" smtClean="0">
                <a:hlinkClick r:id="rId4"/>
              </a:rPr>
              <a:t>Статья 159.2. Мошенничество при получении выплат</a:t>
            </a:r>
            <a:endParaRPr lang="ru-RU" sz="1400" dirty="0" smtClean="0"/>
          </a:p>
          <a:p>
            <a:pPr lvl="3"/>
            <a:r>
              <a:rPr lang="ru-RU" sz="1400" dirty="0" smtClean="0">
                <a:hlinkClick r:id="rId5"/>
              </a:rPr>
              <a:t>Статья 159.3. Мошенничество с использованием электронных средств платежа</a:t>
            </a:r>
            <a:endParaRPr lang="ru-RU" sz="1400" dirty="0" smtClean="0"/>
          </a:p>
          <a:p>
            <a:pPr lvl="3"/>
            <a:r>
              <a:rPr lang="ru-RU" sz="1400" dirty="0" smtClean="0"/>
              <a:t> </a:t>
            </a:r>
          </a:p>
          <a:p>
            <a:pPr lvl="3"/>
            <a:r>
              <a:rPr lang="ru-RU" sz="1400" dirty="0" smtClean="0">
                <a:hlinkClick r:id="rId6"/>
              </a:rPr>
              <a:t>Статья 159.5. Мошенничество в сфере страхования</a:t>
            </a:r>
            <a:endParaRPr lang="ru-RU" sz="1400" dirty="0" smtClean="0"/>
          </a:p>
          <a:p>
            <a:pPr lvl="3"/>
            <a:r>
              <a:rPr lang="ru-RU" sz="1400" dirty="0" smtClean="0">
                <a:hlinkClick r:id="rId7"/>
              </a:rPr>
              <a:t>Статья 159.6. Мошенничество в сфере компьютерной информации</a:t>
            </a:r>
            <a:endParaRPr lang="ru-RU" sz="1400" dirty="0" smtClean="0"/>
          </a:p>
          <a:p>
            <a:pPr lvl="3"/>
            <a:r>
              <a:rPr lang="ru-RU" sz="1400" dirty="0" smtClean="0">
                <a:hlinkClick r:id="rId8"/>
              </a:rPr>
              <a:t>Статья 160. Присвоение или растрата</a:t>
            </a:r>
            <a:endParaRPr lang="ru-RU" sz="1400" dirty="0" smtClean="0"/>
          </a:p>
          <a:p>
            <a:pPr lvl="3"/>
            <a:r>
              <a:rPr lang="ru-RU" sz="1400" dirty="0" smtClean="0">
                <a:hlinkClick r:id="rId9"/>
              </a:rPr>
              <a:t>Статья 174. Легализация (отмывание) денежных средств или иного имущества, приобретенных другими лицами преступным путем</a:t>
            </a:r>
            <a:endParaRPr lang="ru-RU" sz="1400" dirty="0" smtClean="0"/>
          </a:p>
          <a:p>
            <a:pPr lvl="3"/>
            <a:r>
              <a:rPr lang="ru-RU" sz="1400" dirty="0" smtClean="0">
                <a:hlinkClick r:id="rId10"/>
              </a:rPr>
              <a:t>Статья 174.1. Легализация (отмывание) денежных средств или иного имущества, приобретенных лицом в результате совершения им преступления</a:t>
            </a:r>
            <a:endParaRPr lang="ru-RU" sz="1400" dirty="0" smtClean="0"/>
          </a:p>
          <a:p>
            <a:pPr lvl="3"/>
            <a:r>
              <a:rPr lang="ru-RU" sz="1400" dirty="0" smtClean="0">
                <a:hlinkClick r:id="rId11"/>
              </a:rPr>
              <a:t>Статья 175. Приобретение или сбыт имущества, заведомо добытого преступным путем</a:t>
            </a:r>
            <a:endParaRPr lang="ru-RU" sz="1400" dirty="0" smtClean="0"/>
          </a:p>
          <a:p>
            <a:pPr lvl="3"/>
            <a:r>
              <a:rPr lang="ru-RU" sz="1400" dirty="0" smtClean="0"/>
              <a:t> </a:t>
            </a:r>
          </a:p>
          <a:p>
            <a:pPr lvl="3"/>
            <a:r>
              <a:rPr lang="ru-RU" sz="1400" dirty="0" smtClean="0">
                <a:hlinkClick r:id="rId12"/>
              </a:rPr>
              <a:t>Статья 178. Ограничение конкуренции</a:t>
            </a:r>
            <a:endParaRPr lang="ru-RU" sz="1400" dirty="0" smtClean="0"/>
          </a:p>
          <a:p>
            <a:pPr lvl="3"/>
            <a:r>
              <a:rPr lang="ru-RU" sz="1400" dirty="0" smtClean="0">
                <a:hlinkClick r:id="rId13"/>
              </a:rPr>
              <a:t>Статья 179. Принуждение к совершению сделки или к отказу от ее совершения</a:t>
            </a:r>
            <a:r>
              <a:rPr lang="ru-RU" sz="1400" dirty="0" smtClean="0"/>
              <a:t> и др.</a:t>
            </a:r>
          </a:p>
          <a:p>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638151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t/>
            </a:r>
            <a:br>
              <a:rPr lang="ru-RU" sz="3100" b="1" dirty="0" smtClean="0"/>
            </a:br>
            <a:r>
              <a:rPr lang="ru-RU" sz="3100" b="1" dirty="0" smtClean="0">
                <a:solidFill>
                  <a:srgbClr val="FF0000"/>
                </a:solidFill>
              </a:rPr>
              <a:t>Федеральный </a:t>
            </a:r>
            <a:r>
              <a:rPr lang="ru-RU" sz="3100" b="1" dirty="0" smtClean="0">
                <a:solidFill>
                  <a:srgbClr val="FF0000"/>
                </a:solidFill>
              </a:rPr>
              <a:t>закон "О прокуратуре Российской Федерации" от 17.01.1992 N 2202-1 </a:t>
            </a:r>
            <a:r>
              <a:rPr lang="ru-RU" sz="3100" b="1" dirty="0" smtClean="0"/>
              <a:t> </a:t>
            </a:r>
            <a:r>
              <a:rPr lang="ru-RU" b="1" dirty="0" smtClean="0"/>
              <a:t/>
            </a:r>
            <a:br>
              <a:rPr lang="ru-RU" b="1" dirty="0" smtClean="0"/>
            </a:br>
            <a:endParaRPr lang="ru-RU" dirty="0"/>
          </a:p>
        </p:txBody>
      </p:sp>
      <p:sp>
        <p:nvSpPr>
          <p:cNvPr id="3" name="Содержимое 2"/>
          <p:cNvSpPr>
            <a:spLocks noGrp="1"/>
          </p:cNvSpPr>
          <p:nvPr>
            <p:ph idx="1"/>
          </p:nvPr>
        </p:nvSpPr>
        <p:spPr>
          <a:xfrm>
            <a:off x="285720" y="1600200"/>
            <a:ext cx="8572560" cy="4972072"/>
          </a:xfrm>
        </p:spPr>
        <p:txBody>
          <a:bodyPr>
            <a:normAutofit fontScale="55000" lnSpcReduction="20000"/>
          </a:bodyPr>
          <a:lstStyle/>
          <a:p>
            <a:pPr>
              <a:buNone/>
            </a:pPr>
            <a:r>
              <a:rPr lang="ru-RU" sz="3600" b="1" dirty="0" smtClean="0">
                <a:latin typeface="Times New Roman" pitchFamily="18" charset="0"/>
                <a:cs typeface="Times New Roman" pitchFamily="18" charset="0"/>
              </a:rPr>
              <a:t>Статья 9.1. Проведение антикоррупционной экспертизы </a:t>
            </a:r>
            <a:r>
              <a:rPr lang="ru-RU" sz="3600" b="1" dirty="0" smtClean="0">
                <a:latin typeface="Times New Roman" pitchFamily="18" charset="0"/>
                <a:cs typeface="Times New Roman" pitchFamily="18" charset="0"/>
              </a:rPr>
              <a:t>            </a:t>
            </a:r>
          </a:p>
          <a:p>
            <a:pPr>
              <a:buNone/>
            </a:pPr>
            <a:r>
              <a:rPr lang="ru-RU" sz="3600" b="1" dirty="0" smtClean="0">
                <a:latin typeface="Times New Roman" pitchFamily="18" charset="0"/>
                <a:cs typeface="Times New Roman" pitchFamily="18" charset="0"/>
              </a:rPr>
              <a:t> </a:t>
            </a:r>
            <a:r>
              <a:rPr lang="ru-RU" sz="3600" b="1" dirty="0" smtClean="0">
                <a:latin typeface="Times New Roman" pitchFamily="18" charset="0"/>
                <a:cs typeface="Times New Roman" pitchFamily="18" charset="0"/>
              </a:rPr>
              <a:t>                     </a:t>
            </a:r>
            <a:r>
              <a:rPr lang="ru-RU" sz="3600" b="1" dirty="0" smtClean="0">
                <a:latin typeface="Times New Roman" pitchFamily="18" charset="0"/>
                <a:cs typeface="Times New Roman" pitchFamily="18" charset="0"/>
              </a:rPr>
              <a:t>нормативных </a:t>
            </a:r>
            <a:r>
              <a:rPr lang="ru-RU" sz="3600" b="1" dirty="0" smtClean="0">
                <a:latin typeface="Times New Roman" pitchFamily="18" charset="0"/>
                <a:cs typeface="Times New Roman" pitchFamily="18" charset="0"/>
              </a:rPr>
              <a:t>правовых </a:t>
            </a:r>
            <a:r>
              <a:rPr lang="ru-RU" sz="3600" b="1" dirty="0" smtClean="0">
                <a:latin typeface="Times New Roman" pitchFamily="18" charset="0"/>
                <a:cs typeface="Times New Roman" pitchFamily="18" charset="0"/>
              </a:rPr>
              <a:t>актов </a:t>
            </a:r>
            <a:endParaRPr lang="ru-RU" sz="3600" b="1"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введена Федеральным </a:t>
            </a:r>
            <a:r>
              <a:rPr lang="ru-RU" dirty="0" smtClean="0">
                <a:latin typeface="Times New Roman" pitchFamily="18" charset="0"/>
                <a:cs typeface="Times New Roman" pitchFamily="18" charset="0"/>
                <a:hlinkClick r:id="rId2"/>
              </a:rPr>
              <a:t>законом</a:t>
            </a:r>
            <a:r>
              <a:rPr lang="ru-RU" dirty="0" smtClean="0">
                <a:latin typeface="Times New Roman" pitchFamily="18" charset="0"/>
                <a:cs typeface="Times New Roman" pitchFamily="18" charset="0"/>
              </a:rPr>
              <a:t> от 17.07.2009 N 171-ФЗ)</a:t>
            </a:r>
          </a:p>
          <a:p>
            <a:pPr>
              <a:buNone/>
            </a:pPr>
            <a:r>
              <a:rPr lang="ru-RU" dirty="0" smtClean="0">
                <a:latin typeface="Times New Roman" pitchFamily="18" charset="0"/>
                <a:cs typeface="Times New Roman" pitchFamily="18" charset="0"/>
              </a:rPr>
              <a:t>         1</a:t>
            </a:r>
            <a:r>
              <a:rPr lang="ru-RU" dirty="0" smtClean="0">
                <a:latin typeface="Times New Roman" pitchFamily="18" charset="0"/>
                <a:cs typeface="Times New Roman" pitchFamily="18" charset="0"/>
              </a:rPr>
              <a:t>. Прокурор в ходе осуществления своих полномочий в </a:t>
            </a:r>
            <a:r>
              <a:rPr lang="ru-RU" dirty="0" smtClean="0">
                <a:latin typeface="Times New Roman" pitchFamily="18" charset="0"/>
                <a:cs typeface="Times New Roman" pitchFamily="18" charset="0"/>
              </a:rPr>
              <a:t>установленном Генеральной </a:t>
            </a:r>
            <a:r>
              <a:rPr lang="ru-RU" dirty="0" smtClean="0">
                <a:latin typeface="Times New Roman" pitchFamily="18" charset="0"/>
                <a:cs typeface="Times New Roman" pitchFamily="18" charset="0"/>
              </a:rPr>
              <a:t>прокуратурой Российской Федерации </a:t>
            </a:r>
            <a:r>
              <a:rPr lang="ru-RU" u="sng" dirty="0" smtClean="0">
                <a:latin typeface="Times New Roman" pitchFamily="18" charset="0"/>
                <a:cs typeface="Times New Roman" pitchFamily="18" charset="0"/>
                <a:hlinkClick r:id="rId3"/>
              </a:rPr>
              <a:t>порядке</a:t>
            </a:r>
            <a:r>
              <a:rPr lang="ru-RU" dirty="0" smtClean="0">
                <a:latin typeface="Times New Roman" pitchFamily="18" charset="0"/>
                <a:cs typeface="Times New Roman" pitchFamily="18" charset="0"/>
              </a:rPr>
              <a:t> и согласно </a:t>
            </a:r>
            <a:r>
              <a:rPr lang="ru-RU" u="sng" dirty="0" smtClean="0">
                <a:latin typeface="Times New Roman" pitchFamily="18" charset="0"/>
                <a:cs typeface="Times New Roman" pitchFamily="18" charset="0"/>
                <a:hlinkClick r:id="rId4"/>
              </a:rPr>
              <a:t>методике</a:t>
            </a:r>
            <a:r>
              <a:rPr lang="ru-RU" dirty="0" smtClean="0">
                <a:latin typeface="Times New Roman" pitchFamily="18" charset="0"/>
                <a:cs typeface="Times New Roman" pitchFamily="18" charset="0"/>
              </a:rPr>
              <a:t>, определенной Правительством Российской Федерации, проводит антикоррупционную экспертизу нормативных правовых актов федеральных органов исполнительной власти, органов государственной власти субъектов Российской Федерации, иных государственных органов и организаций, органов местного самоуправления, их должностных лиц.</a:t>
            </a:r>
          </a:p>
          <a:p>
            <a:pPr>
              <a:buNone/>
            </a:pPr>
            <a:r>
              <a:rPr lang="ru-RU" dirty="0" smtClean="0">
                <a:latin typeface="Times New Roman" pitchFamily="18" charset="0"/>
                <a:cs typeface="Times New Roman" pitchFamily="18" charset="0"/>
              </a:rPr>
              <a:t>          2</a:t>
            </a:r>
            <a:r>
              <a:rPr lang="ru-RU" dirty="0" smtClean="0">
                <a:latin typeface="Times New Roman" pitchFamily="18" charset="0"/>
                <a:cs typeface="Times New Roman" pitchFamily="18" charset="0"/>
              </a:rPr>
              <a:t>. При выявлении в нормативном правовом акте </a:t>
            </a:r>
            <a:r>
              <a:rPr lang="ru-RU" dirty="0" err="1" smtClean="0">
                <a:latin typeface="Times New Roman" pitchFamily="18" charset="0"/>
                <a:cs typeface="Times New Roman" pitchFamily="18" charset="0"/>
              </a:rPr>
              <a:t>коррупциогенных</a:t>
            </a:r>
            <a:r>
              <a:rPr lang="ru-RU" dirty="0" smtClean="0">
                <a:latin typeface="Times New Roman" pitchFamily="18" charset="0"/>
                <a:cs typeface="Times New Roman" pitchFamily="18" charset="0"/>
              </a:rPr>
              <a:t> факторов прокурор вносит в орган, организацию или должностному лицу, которые издали этот акт, требование об изменении нормативного правового акта с предложением способа устранения выявленных </a:t>
            </a:r>
            <a:r>
              <a:rPr lang="ru-RU" dirty="0" err="1" smtClean="0">
                <a:latin typeface="Times New Roman" pitchFamily="18" charset="0"/>
                <a:cs typeface="Times New Roman" pitchFamily="18" charset="0"/>
              </a:rPr>
              <a:t>коррупциогенных</a:t>
            </a:r>
            <a:r>
              <a:rPr lang="ru-RU" dirty="0" smtClean="0">
                <a:latin typeface="Times New Roman" pitchFamily="18" charset="0"/>
                <a:cs typeface="Times New Roman" pitchFamily="18" charset="0"/>
              </a:rPr>
              <a:t> факторов либо обращается в суд в порядке, предусмотренном процессуальным </a:t>
            </a:r>
            <a:r>
              <a:rPr lang="ru-RU" u="sng" dirty="0" smtClean="0">
                <a:latin typeface="Times New Roman" pitchFamily="18" charset="0"/>
                <a:cs typeface="Times New Roman" pitchFamily="18" charset="0"/>
                <a:hlinkClick r:id="rId5"/>
              </a:rPr>
              <a:t>законодательством</a:t>
            </a:r>
            <a:r>
              <a:rPr lang="ru-RU" dirty="0" smtClean="0">
                <a:latin typeface="Times New Roman" pitchFamily="18" charset="0"/>
                <a:cs typeface="Times New Roman" pitchFamily="18" charset="0"/>
              </a:rPr>
              <a:t> Российской Федерации.</a:t>
            </a:r>
          </a:p>
          <a:p>
            <a:pPr>
              <a:buNone/>
            </a:pPr>
            <a:r>
              <a:rPr lang="ru-RU" dirty="0" smtClean="0">
                <a:latin typeface="Times New Roman" pitchFamily="18" charset="0"/>
                <a:cs typeface="Times New Roman" pitchFamily="18" charset="0"/>
              </a:rPr>
              <a:t>          Требование </a:t>
            </a:r>
            <a:r>
              <a:rPr lang="ru-RU" dirty="0" smtClean="0">
                <a:latin typeface="Times New Roman" pitchFamily="18" charset="0"/>
                <a:cs typeface="Times New Roman" pitchFamily="18" charset="0"/>
              </a:rPr>
              <a:t>об изменении нормативного правового акта может быть отозвано прокурором до его рассмотрения соответствующими органом, организацией или должностным лицом.</a:t>
            </a: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a:bodyPr>
          <a:lstStyle/>
          <a:p>
            <a:pPr algn="l"/>
            <a:r>
              <a:rPr lang="ru-RU" sz="2800" b="1" dirty="0" smtClean="0"/>
              <a:t>Статья 21. Предмет надзора</a:t>
            </a:r>
            <a:endParaRPr lang="ru-RU" sz="2800" dirty="0"/>
          </a:p>
        </p:txBody>
      </p:sp>
      <p:sp>
        <p:nvSpPr>
          <p:cNvPr id="3" name="Содержимое 2"/>
          <p:cNvSpPr>
            <a:spLocks noGrp="1"/>
          </p:cNvSpPr>
          <p:nvPr>
            <p:ph idx="1"/>
          </p:nvPr>
        </p:nvSpPr>
        <p:spPr>
          <a:xfrm>
            <a:off x="285720" y="857232"/>
            <a:ext cx="8572560" cy="5786478"/>
          </a:xfrm>
        </p:spPr>
        <p:txBody>
          <a:bodyPr>
            <a:normAutofit fontScale="70000" lnSpcReduction="20000"/>
          </a:bodyPr>
          <a:lstStyle/>
          <a:p>
            <a:pPr>
              <a:buNone/>
            </a:pPr>
            <a:r>
              <a:rPr lang="ru-RU" u="sng" dirty="0" smtClean="0">
                <a:latin typeface="Times New Roman" pitchFamily="18" charset="0"/>
                <a:cs typeface="Times New Roman" pitchFamily="18" charset="0"/>
              </a:rPr>
              <a:t>Предметом надзора являются</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      соблюдение</a:t>
            </a:r>
            <a:r>
              <a:rPr lang="ru-RU" dirty="0" smtClean="0">
                <a:latin typeface="Times New Roman" pitchFamily="18" charset="0"/>
                <a:cs typeface="Times New Roman" pitchFamily="18" charset="0"/>
              </a:rPr>
              <a:t> </a:t>
            </a:r>
            <a:r>
              <a:rPr lang="ru-RU" u="sng" dirty="0" smtClean="0">
                <a:latin typeface="Times New Roman" pitchFamily="18" charset="0"/>
                <a:cs typeface="Times New Roman" pitchFamily="18" charset="0"/>
                <a:hlinkClick r:id="rId2"/>
              </a:rPr>
              <a:t>Конституции</a:t>
            </a:r>
            <a:r>
              <a:rPr lang="ru-RU" dirty="0" smtClean="0">
                <a:latin typeface="Times New Roman" pitchFamily="18" charset="0"/>
                <a:cs typeface="Times New Roman" pitchFamily="18" charset="0"/>
              </a:rPr>
              <a:t> Российской Федерации и исполнение законов, действующих на территории Российской Федерации,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федеральными </a:t>
            </a:r>
            <a:r>
              <a:rPr lang="ru-RU" dirty="0" smtClean="0">
                <a:latin typeface="Times New Roman" pitchFamily="18" charset="0"/>
                <a:cs typeface="Times New Roman" pitchFamily="18" charset="0"/>
              </a:rPr>
              <a:t>органами исполнительной власти,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Следственным </a:t>
            </a:r>
            <a:r>
              <a:rPr lang="ru-RU" dirty="0" smtClean="0">
                <a:latin typeface="Times New Roman" pitchFamily="18" charset="0"/>
                <a:cs typeface="Times New Roman" pitchFamily="18" charset="0"/>
              </a:rPr>
              <a:t>комитетом Российской Федерации, представительными (законодательными) и исполнительными органами государственной власти субъектов Российской Федерации,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органами </a:t>
            </a:r>
            <a:r>
              <a:rPr lang="ru-RU" dirty="0" smtClean="0">
                <a:latin typeface="Times New Roman" pitchFamily="18" charset="0"/>
                <a:cs typeface="Times New Roman" pitchFamily="18" charset="0"/>
              </a:rPr>
              <a:t>местного самоуправления,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органами </a:t>
            </a:r>
            <a:r>
              <a:rPr lang="ru-RU" dirty="0" smtClean="0">
                <a:latin typeface="Times New Roman" pitchFamily="18" charset="0"/>
                <a:cs typeface="Times New Roman" pitchFamily="18" charset="0"/>
              </a:rPr>
              <a:t>военного управления,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органами </a:t>
            </a:r>
            <a:r>
              <a:rPr lang="ru-RU" dirty="0" smtClean="0">
                <a:latin typeface="Times New Roman" pitchFamily="18" charset="0"/>
                <a:cs typeface="Times New Roman" pitchFamily="18" charset="0"/>
              </a:rPr>
              <a:t>контроля, их должностными лицами,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субъектами </a:t>
            </a:r>
            <a:r>
              <a:rPr lang="ru-RU" dirty="0" smtClean="0">
                <a:latin typeface="Times New Roman" pitchFamily="18" charset="0"/>
                <a:cs typeface="Times New Roman" pitchFamily="18" charset="0"/>
              </a:rPr>
              <a:t>осуществления общественного контроля за обеспечением прав человека в местах принудительного содержания и содействия лицам, находящимся в местах принудительного содержания,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а </a:t>
            </a:r>
            <a:r>
              <a:rPr lang="ru-RU" dirty="0" smtClean="0">
                <a:latin typeface="Times New Roman" pitchFamily="18" charset="0"/>
                <a:cs typeface="Times New Roman" pitchFamily="18" charset="0"/>
              </a:rPr>
              <a:t>также органами управления и руководителями коммерческих и некоммерческих организаций</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l"/>
            <a:r>
              <a:rPr lang="ru-RU" sz="3100" b="1" dirty="0" smtClean="0">
                <a:latin typeface="Times New Roman" pitchFamily="18" charset="0"/>
                <a:cs typeface="Times New Roman" pitchFamily="18" charset="0"/>
              </a:rPr>
              <a:t>Статья 27. Полномочия прокурора</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285720" y="1071546"/>
            <a:ext cx="8572560" cy="5357850"/>
          </a:xfrm>
        </p:spPr>
        <p:txBody>
          <a:bodyPr>
            <a:normAutofit fontScale="85000" lnSpcReduction="10000"/>
          </a:bodyPr>
          <a:lstStyle/>
          <a:p>
            <a:pPr>
              <a:buNone/>
            </a:pPr>
            <a:r>
              <a:rPr lang="ru-RU" dirty="0" smtClean="0"/>
              <a:t>1</a:t>
            </a:r>
            <a:r>
              <a:rPr lang="ru-RU" dirty="0" smtClean="0">
                <a:latin typeface="Times New Roman" pitchFamily="18" charset="0"/>
                <a:cs typeface="Times New Roman" pitchFamily="18" charset="0"/>
              </a:rPr>
              <a:t>. При осуществлении возложенных на него функций прокурор:</a:t>
            </a:r>
          </a:p>
          <a:p>
            <a:pPr>
              <a:buNone/>
            </a:pPr>
            <a:r>
              <a:rPr lang="ru-RU" b="1" dirty="0" smtClean="0">
                <a:latin typeface="Times New Roman" pitchFamily="18" charset="0"/>
                <a:cs typeface="Times New Roman" pitchFamily="18" charset="0"/>
              </a:rPr>
              <a:t>рассматривает и проверяет </a:t>
            </a:r>
            <a:r>
              <a:rPr lang="ru-RU" dirty="0" smtClean="0">
                <a:latin typeface="Times New Roman" pitchFamily="18" charset="0"/>
                <a:cs typeface="Times New Roman" pitchFamily="18" charset="0"/>
              </a:rPr>
              <a:t>заявления, жалобы и иные сообщения о нарушении прав и свобод человека и гражданина;</a:t>
            </a:r>
          </a:p>
          <a:p>
            <a:pPr>
              <a:buNone/>
            </a:pPr>
            <a:r>
              <a:rPr lang="ru-RU" b="1" dirty="0" smtClean="0">
                <a:latin typeface="Times New Roman" pitchFamily="18" charset="0"/>
                <a:cs typeface="Times New Roman" pitchFamily="18" charset="0"/>
              </a:rPr>
              <a:t>разъясняет</a:t>
            </a:r>
            <a:r>
              <a:rPr lang="ru-RU" dirty="0" smtClean="0">
                <a:latin typeface="Times New Roman" pitchFamily="18" charset="0"/>
                <a:cs typeface="Times New Roman" pitchFamily="18" charset="0"/>
              </a:rPr>
              <a:t> пострадавшим порядок защиты их прав и свобод;</a:t>
            </a:r>
          </a:p>
          <a:p>
            <a:pPr>
              <a:buNone/>
            </a:pPr>
            <a:r>
              <a:rPr lang="ru-RU" b="1" dirty="0" smtClean="0">
                <a:latin typeface="Times New Roman" pitchFamily="18" charset="0"/>
                <a:cs typeface="Times New Roman" pitchFamily="18" charset="0"/>
              </a:rPr>
              <a:t>принимает меры </a:t>
            </a:r>
            <a:r>
              <a:rPr lang="ru-RU" dirty="0" smtClean="0">
                <a:latin typeface="Times New Roman" pitchFamily="18" charset="0"/>
                <a:cs typeface="Times New Roman" pitchFamily="18" charset="0"/>
              </a:rPr>
              <a:t>по предупреждению и пресечению нарушений прав и свобод человека и гражданина, привлечению к ответственности лиц, нарушивших закон, и возмещению причиненного ущерба;</a:t>
            </a:r>
          </a:p>
          <a:p>
            <a:pPr>
              <a:buNone/>
            </a:pPr>
            <a:r>
              <a:rPr lang="ru-RU" b="1" dirty="0" smtClean="0">
                <a:latin typeface="Times New Roman" pitchFamily="18" charset="0"/>
                <a:cs typeface="Times New Roman" pitchFamily="18" charset="0"/>
              </a:rPr>
              <a:t>использует полномочия</a:t>
            </a:r>
            <a:r>
              <a:rPr lang="ru-RU" dirty="0" smtClean="0">
                <a:latin typeface="Times New Roman" pitchFamily="18" charset="0"/>
                <a:cs typeface="Times New Roman" pitchFamily="18" charset="0"/>
              </a:rPr>
              <a:t>, предусмотренные </a:t>
            </a:r>
            <a:r>
              <a:rPr lang="ru-RU" u="sng" dirty="0" smtClean="0">
                <a:latin typeface="Times New Roman" pitchFamily="18" charset="0"/>
                <a:cs typeface="Times New Roman" pitchFamily="18" charset="0"/>
                <a:hlinkClick r:id="rId2"/>
              </a:rPr>
              <a:t>статьей 22</a:t>
            </a:r>
            <a:r>
              <a:rPr lang="ru-RU" dirty="0" smtClean="0">
                <a:latin typeface="Times New Roman" pitchFamily="18" charset="0"/>
                <a:cs typeface="Times New Roman" pitchFamily="18" charset="0"/>
              </a:rPr>
              <a:t> настоящего Федерального закона.</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b_21_12-15.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5852" y="285728"/>
            <a:ext cx="6786610" cy="628654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33820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428596" y="571480"/>
            <a:ext cx="8358246" cy="6000792"/>
          </a:xfrm>
        </p:spPr>
        <p:txBody>
          <a:bodyPr>
            <a:normAutofit fontScale="85000" lnSpcReduction="20000"/>
          </a:bodyPr>
          <a:lstStyle/>
          <a:p>
            <a:pPr marL="0" indent="0">
              <a:buNone/>
            </a:pPr>
            <a:r>
              <a:rPr lang="ru-RU" dirty="0"/>
              <a:t>СВЕДЕНИЯ О ПРЕДВАРИТЕЛЬНО РАССЛЕДОВАННЫХ </a:t>
            </a:r>
          </a:p>
          <a:p>
            <a:pPr marL="0" indent="0">
              <a:buNone/>
            </a:pPr>
            <a:r>
              <a:rPr lang="ru-RU" dirty="0"/>
              <a:t>ПРЕСТУПЛЕНИЯХ КОРРУПЦИОННОЙ НАПРАВЛЕННОСТИ</a:t>
            </a:r>
          </a:p>
          <a:p>
            <a:pPr marL="0" indent="0">
              <a:buNone/>
            </a:pPr>
            <a:r>
              <a:rPr lang="ru-RU" dirty="0"/>
              <a:t>УДЕЛЬНЫЙ ВЕС ПРЕСТУПЛЕНИЙ КОРРУПЦИОННОЙ </a:t>
            </a:r>
          </a:p>
          <a:p>
            <a:pPr marL="0" indent="0">
              <a:buNone/>
            </a:pPr>
            <a:r>
              <a:rPr lang="ru-RU" dirty="0"/>
              <a:t>НАПРАВЛЕННОСТИ, ЗАРЕГИСТРИРОВАННЫХ В ФЕДЕРАЛЬНЫХ </a:t>
            </a:r>
            <a:r>
              <a:rPr lang="ru-RU" dirty="0" smtClean="0"/>
              <a:t> ОКРУГАХ</a:t>
            </a:r>
            <a:endParaRPr lang="ru-RU" dirty="0"/>
          </a:p>
          <a:p>
            <a:pPr marL="0" indent="0">
              <a:buNone/>
            </a:pPr>
            <a:r>
              <a:rPr lang="ru-RU" dirty="0" smtClean="0"/>
              <a:t>6,4% – Дальневосточный ФО</a:t>
            </a:r>
          </a:p>
          <a:p>
            <a:pPr marL="0" indent="0">
              <a:buNone/>
            </a:pPr>
            <a:r>
              <a:rPr lang="ru-RU" dirty="0" smtClean="0"/>
              <a:t>8,0% – </a:t>
            </a:r>
            <a:r>
              <a:rPr lang="ru-RU" dirty="0" err="1" smtClean="0"/>
              <a:t>Северо-Кавказский</a:t>
            </a:r>
            <a:r>
              <a:rPr lang="ru-RU" dirty="0" smtClean="0"/>
              <a:t> ФО</a:t>
            </a:r>
          </a:p>
          <a:p>
            <a:pPr marL="0" indent="0">
              <a:buNone/>
            </a:pPr>
            <a:r>
              <a:rPr lang="ru-RU" dirty="0" smtClean="0"/>
              <a:t>8,0% – Северо-Западный ФО</a:t>
            </a:r>
          </a:p>
          <a:p>
            <a:pPr marL="0" indent="0">
              <a:buNone/>
            </a:pPr>
            <a:r>
              <a:rPr lang="ru-RU" dirty="0" smtClean="0"/>
              <a:t>8,3% – Уральский ФО</a:t>
            </a:r>
          </a:p>
          <a:p>
            <a:pPr marL="0" indent="0">
              <a:buNone/>
            </a:pPr>
            <a:r>
              <a:rPr lang="ru-RU" b="1" dirty="0" smtClean="0">
                <a:solidFill>
                  <a:srgbClr val="FF0000"/>
                </a:solidFill>
              </a:rPr>
              <a:t>10,5</a:t>
            </a:r>
            <a:r>
              <a:rPr lang="ru-RU" b="1" dirty="0">
                <a:solidFill>
                  <a:srgbClr val="FF0000"/>
                </a:solidFill>
              </a:rPr>
              <a:t>% – Сибирский ФО</a:t>
            </a:r>
          </a:p>
          <a:p>
            <a:pPr marL="0" indent="0">
              <a:buNone/>
            </a:pPr>
            <a:r>
              <a:rPr lang="ru-RU" dirty="0" smtClean="0"/>
              <a:t>13,4</a:t>
            </a:r>
            <a:r>
              <a:rPr lang="ru-RU" dirty="0"/>
              <a:t>% – Южный </a:t>
            </a:r>
            <a:r>
              <a:rPr lang="ru-RU" dirty="0" smtClean="0"/>
              <a:t>ФО</a:t>
            </a:r>
          </a:p>
          <a:p>
            <a:pPr marL="0" indent="0">
              <a:buNone/>
            </a:pPr>
            <a:r>
              <a:rPr lang="ru-RU" dirty="0" smtClean="0"/>
              <a:t>24,1</a:t>
            </a:r>
            <a:r>
              <a:rPr lang="ru-RU" dirty="0" smtClean="0"/>
              <a:t>% – Приволжский ФО</a:t>
            </a:r>
          </a:p>
          <a:p>
            <a:pPr marL="0" indent="0" algn="r">
              <a:buNone/>
            </a:pPr>
            <a:r>
              <a:rPr lang="ru-RU" sz="2300" dirty="0" smtClean="0"/>
              <a:t>(ОТ ИХ ОБЩЕГО КОЛИЧЕСТВА ПО ФЕДЕРАЛЬНЫМ  ОКРУГАМ </a:t>
            </a:r>
            <a:endParaRPr lang="ru-RU" sz="2300" dirty="0" smtClean="0"/>
          </a:p>
          <a:p>
            <a:pPr marL="0" indent="0" algn="r">
              <a:buNone/>
            </a:pPr>
            <a:r>
              <a:rPr lang="ru-RU" sz="2300" dirty="0" smtClean="0"/>
              <a:t>РОССИЙСКОЙ </a:t>
            </a:r>
            <a:r>
              <a:rPr lang="ru-RU" sz="2300" dirty="0" err="1" smtClean="0"/>
              <a:t>ФЕДЕРАЦИИ,в</a:t>
            </a:r>
            <a:r>
              <a:rPr lang="ru-RU" sz="2300" dirty="0" smtClean="0"/>
              <a:t> %)</a:t>
            </a:r>
            <a:endParaRPr lang="ru-RU" sz="2300" dirty="0"/>
          </a:p>
        </p:txBody>
      </p:sp>
    </p:spTree>
    <p:extLst>
      <p:ext uri="{BB962C8B-B14F-4D97-AF65-F5344CB8AC3E}">
        <p14:creationId xmlns="" xmlns:p14="http://schemas.microsoft.com/office/powerpoint/2010/main" val="3140839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solidFill>
                  <a:srgbClr val="FF0000"/>
                </a:solidFill>
              </a:rPr>
              <a:t>СИСТЕМА ПРАВООХРАНИТЕЛЬНЫХ ОРГАНОВ</a:t>
            </a:r>
            <a:endParaRPr lang="ru-RU" sz="3600" b="1" dirty="0">
              <a:solidFill>
                <a:srgbClr val="FF0000"/>
              </a:solidFill>
            </a:endParaRPr>
          </a:p>
        </p:txBody>
      </p:sp>
      <p:sp>
        <p:nvSpPr>
          <p:cNvPr id="3" name="Прямоугольник 2"/>
          <p:cNvSpPr/>
          <p:nvPr/>
        </p:nvSpPr>
        <p:spPr>
          <a:xfrm>
            <a:off x="428596" y="1714488"/>
            <a:ext cx="8215370" cy="4401205"/>
          </a:xfrm>
          <a:prstGeom prst="rect">
            <a:avLst/>
          </a:prstGeom>
        </p:spPr>
        <p:txBody>
          <a:bodyPr wrap="square">
            <a:spAutoFit/>
          </a:bodyPr>
          <a:lstStyle/>
          <a:p>
            <a:endParaRPr lang="en-US" sz="2800" dirty="0" smtClean="0">
              <a:latin typeface="Times New Roman" pitchFamily="18" charset="0"/>
              <a:cs typeface="Times New Roman" pitchFamily="18" charset="0"/>
            </a:endParaRPr>
          </a:p>
          <a:p>
            <a:pPr>
              <a:buFont typeface="Wingdings" pitchFamily="2" charset="2"/>
              <a:buChar char="Ø"/>
            </a:pPr>
            <a:r>
              <a:rPr lang="ru-RU" sz="2800" dirty="0" smtClean="0">
                <a:latin typeface="Times New Roman" pitchFamily="18" charset="0"/>
                <a:cs typeface="Times New Roman" pitchFamily="18" charset="0"/>
              </a:rPr>
              <a:t>судебные </a:t>
            </a:r>
            <a:r>
              <a:rPr lang="ru-RU" sz="2800" dirty="0" smtClean="0">
                <a:latin typeface="Times New Roman" pitchFamily="18" charset="0"/>
                <a:cs typeface="Times New Roman" pitchFamily="18" charset="0"/>
              </a:rPr>
              <a:t>органы;</a:t>
            </a:r>
          </a:p>
          <a:p>
            <a:pPr>
              <a:buFont typeface="Wingdings" pitchFamily="2" charset="2"/>
              <a:buChar char="Ø"/>
            </a:pPr>
            <a:r>
              <a:rPr lang="ru-RU" sz="2800" dirty="0" smtClean="0">
                <a:latin typeface="Times New Roman" pitchFamily="18" charset="0"/>
                <a:cs typeface="Times New Roman" pitchFamily="18" charset="0"/>
              </a:rPr>
              <a:t>органы прокуратуры;</a:t>
            </a:r>
          </a:p>
          <a:p>
            <a:pPr>
              <a:buFont typeface="Wingdings" pitchFamily="2" charset="2"/>
              <a:buChar char="Ø"/>
            </a:pPr>
            <a:r>
              <a:rPr lang="ru-RU" sz="2800" dirty="0" smtClean="0">
                <a:latin typeface="Times New Roman" pitchFamily="18" charset="0"/>
                <a:cs typeface="Times New Roman" pitchFamily="18" charset="0"/>
              </a:rPr>
              <a:t>органы внутренних дел;</a:t>
            </a:r>
          </a:p>
          <a:p>
            <a:pPr>
              <a:buFont typeface="Wingdings" pitchFamily="2" charset="2"/>
              <a:buChar char="Ø"/>
            </a:pPr>
            <a:r>
              <a:rPr lang="ru-RU" sz="2800" dirty="0" smtClean="0">
                <a:latin typeface="Times New Roman" pitchFamily="18" charset="0"/>
                <a:cs typeface="Times New Roman" pitchFamily="18" charset="0"/>
              </a:rPr>
              <a:t>органы федеральной службы безопасности;</a:t>
            </a:r>
          </a:p>
          <a:p>
            <a:pPr>
              <a:buFont typeface="Wingdings" pitchFamily="2" charset="2"/>
              <a:buChar char="Ø"/>
            </a:pPr>
            <a:r>
              <a:rPr lang="ru-RU" sz="2800" dirty="0" smtClean="0">
                <a:latin typeface="Times New Roman" pitchFamily="18" charset="0"/>
                <a:cs typeface="Times New Roman" pitchFamily="18" charset="0"/>
              </a:rPr>
              <a:t>органы государственной охраны;</a:t>
            </a:r>
          </a:p>
          <a:p>
            <a:pPr>
              <a:buFont typeface="Wingdings" pitchFamily="2" charset="2"/>
              <a:buChar char="Ø"/>
            </a:pPr>
            <a:r>
              <a:rPr lang="ru-RU" sz="2800" dirty="0" smtClean="0">
                <a:latin typeface="Times New Roman" pitchFamily="18" charset="0"/>
                <a:cs typeface="Times New Roman" pitchFamily="18" charset="0"/>
              </a:rPr>
              <a:t>органы государственной налоговой службы;</a:t>
            </a:r>
          </a:p>
          <a:p>
            <a:pPr>
              <a:buFont typeface="Wingdings" pitchFamily="2" charset="2"/>
              <a:buChar char="Ø"/>
            </a:pPr>
            <a:r>
              <a:rPr lang="ru-RU" sz="2800" dirty="0" smtClean="0">
                <a:latin typeface="Times New Roman" pitchFamily="18" charset="0"/>
                <a:cs typeface="Times New Roman" pitchFamily="18" charset="0"/>
              </a:rPr>
              <a:t>таможенные органы;</a:t>
            </a:r>
          </a:p>
          <a:p>
            <a:pPr>
              <a:buFont typeface="Wingdings" pitchFamily="2" charset="2"/>
              <a:buChar char="Ø"/>
            </a:pPr>
            <a:r>
              <a:rPr lang="ru-RU" sz="2800" dirty="0" smtClean="0">
                <a:latin typeface="Times New Roman" pitchFamily="18" charset="0"/>
                <a:cs typeface="Times New Roman" pitchFamily="18" charset="0"/>
              </a:rPr>
              <a:t>органы предварительного расследования;</a:t>
            </a:r>
          </a:p>
          <a:p>
            <a:pPr>
              <a:buFont typeface="Wingdings" pitchFamily="2" charset="2"/>
              <a:buChar char="Ø"/>
            </a:pPr>
            <a:r>
              <a:rPr lang="ru-RU" sz="2800" dirty="0" smtClean="0">
                <a:latin typeface="Times New Roman" pitchFamily="18" charset="0"/>
                <a:cs typeface="Times New Roman" pitchFamily="18" charset="0"/>
              </a:rPr>
              <a:t>органы юстиции.</a:t>
            </a:r>
            <a:endParaRPr lang="ru-RU"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a:bodyPr>
          <a:lstStyle/>
          <a:p>
            <a:r>
              <a:rPr lang="ru-RU" sz="3600" b="1" dirty="0" smtClean="0">
                <a:solidFill>
                  <a:srgbClr val="FF0000"/>
                </a:solidFill>
              </a:rPr>
              <a:t>Правоохранительные органы</a:t>
            </a:r>
            <a:endParaRPr lang="ru-RU" sz="3600" b="1" dirty="0">
              <a:solidFill>
                <a:srgbClr val="FF0000"/>
              </a:solidFill>
            </a:endParaRPr>
          </a:p>
        </p:txBody>
      </p:sp>
      <p:sp>
        <p:nvSpPr>
          <p:cNvPr id="3" name="Содержимое 2"/>
          <p:cNvSpPr>
            <a:spLocks noGrp="1"/>
          </p:cNvSpPr>
          <p:nvPr>
            <p:ph idx="1"/>
          </p:nvPr>
        </p:nvSpPr>
        <p:spPr>
          <a:xfrm>
            <a:off x="323528" y="1000108"/>
            <a:ext cx="8677628" cy="5643602"/>
          </a:xfrm>
        </p:spPr>
        <p:txBody>
          <a:bodyPr>
            <a:normAutofit fontScale="25000" lnSpcReduction="20000"/>
          </a:bodyPr>
          <a:lstStyle/>
          <a:p>
            <a:pPr>
              <a:buNone/>
            </a:pPr>
            <a:r>
              <a:rPr lang="ru-RU" sz="5600" b="1" dirty="0" smtClean="0">
                <a:latin typeface="Times New Roman" pitchFamily="18" charset="0"/>
                <a:cs typeface="Times New Roman" pitchFamily="18" charset="0"/>
              </a:rPr>
              <a:t>Прокуратура РФ</a:t>
            </a:r>
            <a:r>
              <a:rPr lang="ru-RU" sz="5600" dirty="0" smtClean="0">
                <a:latin typeface="Times New Roman" pitchFamily="18" charset="0"/>
                <a:cs typeface="Times New Roman" pitchFamily="18" charset="0"/>
              </a:rPr>
              <a:t> — надзор за соблюдением Конституции, ее законов, надзор за реализацией оперативно-розыскной деятельности и исполнением законов судебными приставами.</a:t>
            </a:r>
          </a:p>
          <a:p>
            <a:pPr>
              <a:buNone/>
            </a:pPr>
            <a:r>
              <a:rPr lang="ru-RU" sz="5600" b="1" dirty="0" smtClean="0">
                <a:latin typeface="Times New Roman" pitchFamily="18" charset="0"/>
                <a:cs typeface="Times New Roman" pitchFamily="18" charset="0"/>
              </a:rPr>
              <a:t>МЧС России</a:t>
            </a:r>
            <a:r>
              <a:rPr lang="ru-RU" sz="5600" dirty="0" smtClean="0">
                <a:latin typeface="Times New Roman" pitchFamily="18" charset="0"/>
                <a:cs typeface="Times New Roman" pitchFamily="18" charset="0"/>
              </a:rPr>
              <a:t> — поисково-спасательная, горноспасательная, противопожарная деятельность, а также гражданская оборона, защита населения и экстренная психологическая помощь.</a:t>
            </a:r>
          </a:p>
          <a:p>
            <a:pPr>
              <a:buNone/>
            </a:pPr>
            <a:r>
              <a:rPr lang="ru-RU" sz="5600" b="1" dirty="0" smtClean="0">
                <a:latin typeface="Times New Roman" pitchFamily="18" charset="0"/>
                <a:cs typeface="Times New Roman" pitchFamily="18" charset="0"/>
              </a:rPr>
              <a:t>Следственный комитет РФ</a:t>
            </a:r>
            <a:r>
              <a:rPr lang="ru-RU" sz="5600" dirty="0" smtClean="0">
                <a:latin typeface="Times New Roman" pitchFamily="18" charset="0"/>
                <a:cs typeface="Times New Roman" pitchFamily="18" charset="0"/>
              </a:rPr>
              <a:t> — независимый орган, который осуществляет оперативно-розыскную деятельность особо серьезных правонарушений.</a:t>
            </a:r>
          </a:p>
          <a:p>
            <a:pPr>
              <a:buNone/>
            </a:pPr>
            <a:r>
              <a:rPr lang="ru-RU" sz="5600" b="1" dirty="0" smtClean="0">
                <a:latin typeface="Times New Roman" pitchFamily="18" charset="0"/>
                <a:cs typeface="Times New Roman" pitchFamily="18" charset="0"/>
              </a:rPr>
              <a:t>Федеральная служба безопасности (ФСБ)</a:t>
            </a:r>
            <a:r>
              <a:rPr lang="ru-RU" sz="5600" dirty="0" smtClean="0">
                <a:latin typeface="Times New Roman" pitchFamily="18" charset="0"/>
                <a:cs typeface="Times New Roman" pitchFamily="18" charset="0"/>
              </a:rPr>
              <a:t> обеспечивает безопасность РФ. В ее обязанности входит контрразведка, борьба с терроризмом и особо опасными формами преступности, разведка, пограничная деятельность, обеспечение информационной безопасности, борьба с коррупцией.</a:t>
            </a:r>
          </a:p>
          <a:p>
            <a:pPr>
              <a:buNone/>
            </a:pPr>
            <a:r>
              <a:rPr lang="ru-RU" sz="5600" b="1" dirty="0" smtClean="0">
                <a:latin typeface="Times New Roman" pitchFamily="18" charset="0"/>
                <a:cs typeface="Times New Roman" pitchFamily="18" charset="0"/>
              </a:rPr>
              <a:t>Министерство внутренних дел РФ</a:t>
            </a:r>
            <a:r>
              <a:rPr lang="ru-RU" sz="5600" dirty="0" smtClean="0">
                <a:latin typeface="Times New Roman" pitchFamily="18" charset="0"/>
                <a:cs typeface="Times New Roman" pitchFamily="18" charset="0"/>
              </a:rPr>
              <a:t> — федеральный орган исполнительной власти, занятый выработкой и реализацией политики государства, а также правовым регулированием в сфере внутренних дел.</a:t>
            </a:r>
          </a:p>
          <a:p>
            <a:pPr>
              <a:buNone/>
            </a:pPr>
            <a:r>
              <a:rPr lang="ru-RU" sz="5600" b="1" dirty="0" smtClean="0">
                <a:latin typeface="Times New Roman" pitchFamily="18" charset="0"/>
                <a:cs typeface="Times New Roman" pitchFamily="18" charset="0"/>
              </a:rPr>
              <a:t> Судебные органы – </a:t>
            </a:r>
            <a:r>
              <a:rPr lang="ru-RU" sz="5600" dirty="0" smtClean="0">
                <a:latin typeface="Times New Roman" pitchFamily="18" charset="0"/>
                <a:cs typeface="Times New Roman" pitchFamily="18" charset="0"/>
              </a:rPr>
              <a:t>осуществление правосудия.</a:t>
            </a:r>
          </a:p>
          <a:p>
            <a:pPr>
              <a:buNone/>
            </a:pPr>
            <a:r>
              <a:rPr lang="ru-RU" sz="5600" b="1" dirty="0" smtClean="0">
                <a:latin typeface="Times New Roman" pitchFamily="18" charset="0"/>
                <a:cs typeface="Times New Roman" pitchFamily="18" charset="0"/>
              </a:rPr>
              <a:t>Федеральная налоговая служба</a:t>
            </a:r>
            <a:r>
              <a:rPr lang="ru-RU" sz="5600" dirty="0" smtClean="0">
                <a:latin typeface="Times New Roman" pitchFamily="18" charset="0"/>
                <a:cs typeface="Times New Roman" pitchFamily="18" charset="0"/>
              </a:rPr>
              <a:t> реализует контроль и надзор за соблюдением законодательства РФ о налогах и сборах, за правильностью начисления, полнотой и своевременностью внесения в налогов и сборов. Налогообложение — основной источник финансирования государственных органов.</a:t>
            </a:r>
          </a:p>
          <a:p>
            <a:pPr>
              <a:buNone/>
            </a:pPr>
            <a:r>
              <a:rPr lang="ru-RU" sz="5600" b="1" dirty="0" smtClean="0">
                <a:latin typeface="Times New Roman" pitchFamily="18" charset="0"/>
                <a:cs typeface="Times New Roman" pitchFamily="18" charset="0"/>
              </a:rPr>
              <a:t>Федеральная таможенная служба</a:t>
            </a:r>
            <a:r>
              <a:rPr lang="ru-RU" sz="5600" dirty="0" smtClean="0">
                <a:latin typeface="Times New Roman" pitchFamily="18" charset="0"/>
                <a:cs typeface="Times New Roman" pitchFamily="18" charset="0"/>
              </a:rPr>
              <a:t> занимается защитой государства на его границах. Таможенники — первый барьер на пути иностранных граждан, которые хотят ввезти на территорию России некачественный, контрабандный или запрещенный товар. Они занимаются сбором государственных пошлин.</a:t>
            </a:r>
          </a:p>
          <a:p>
            <a:pPr>
              <a:buNone/>
            </a:pPr>
            <a:r>
              <a:rPr lang="ru-RU" sz="5600" b="1" dirty="0" smtClean="0">
                <a:latin typeface="Times New Roman" pitchFamily="18" charset="0"/>
                <a:cs typeface="Times New Roman" pitchFamily="18" charset="0"/>
              </a:rPr>
              <a:t>Нотариат</a:t>
            </a:r>
            <a:r>
              <a:rPr lang="ru-RU" sz="5600" dirty="0" smtClean="0">
                <a:latin typeface="Times New Roman" pitchFamily="18" charset="0"/>
                <a:cs typeface="Times New Roman" pitchFamily="18" charset="0"/>
              </a:rPr>
              <a:t> фиксирует правовые акты, документы. Нотариат подтверждает заключение сделок, составляет сделки по завещанию или по передаче имущества.</a:t>
            </a:r>
          </a:p>
          <a:p>
            <a:pPr>
              <a:buNone/>
            </a:pPr>
            <a:r>
              <a:rPr lang="ru-RU" sz="5600" b="1" dirty="0" smtClean="0">
                <a:latin typeface="Times New Roman" pitchFamily="18" charset="0"/>
                <a:cs typeface="Times New Roman" pitchFamily="18" charset="0"/>
              </a:rPr>
              <a:t>Адвокатура</a:t>
            </a:r>
            <a:r>
              <a:rPr lang="ru-RU" sz="5600" dirty="0" smtClean="0">
                <a:latin typeface="Times New Roman" pitchFamily="18" charset="0"/>
                <a:cs typeface="Times New Roman" pitchFamily="18" charset="0"/>
              </a:rPr>
              <a:t> реализует защиту и представление интересов российских граждан в судах. Если права граждан ущемлены или государственные органы предъявляют человеку какие-то претензии, тот может обратиться к адвокату, который станет его законным представителем в судах.</a:t>
            </a:r>
          </a:p>
          <a:p>
            <a:pPr>
              <a:buNone/>
            </a:pPr>
            <a:r>
              <a:rPr lang="ru-RU" sz="5600" b="1" dirty="0" smtClean="0">
                <a:latin typeface="Times New Roman" pitchFamily="18" charset="0"/>
                <a:cs typeface="Times New Roman" pitchFamily="18" charset="0"/>
              </a:rPr>
              <a:t>Министерство юстиции РФ:</a:t>
            </a:r>
            <a:endParaRPr lang="ru-RU" sz="5600" dirty="0" smtClean="0">
              <a:latin typeface="Times New Roman" pitchFamily="18" charset="0"/>
              <a:cs typeface="Times New Roman" pitchFamily="18" charset="0"/>
            </a:endParaRPr>
          </a:p>
          <a:p>
            <a:pPr lvl="0"/>
            <a:r>
              <a:rPr lang="ru-RU" sz="5600" dirty="0" smtClean="0">
                <a:latin typeface="Times New Roman" pitchFamily="18" charset="0"/>
                <a:cs typeface="Times New Roman" pitchFamily="18" charset="0"/>
              </a:rPr>
              <a:t>Федеральная служба исполнения наказаний;</a:t>
            </a:r>
          </a:p>
          <a:p>
            <a:pPr lvl="0"/>
            <a:r>
              <a:rPr lang="ru-RU" sz="5600" dirty="0" smtClean="0">
                <a:latin typeface="Times New Roman" pitchFamily="18" charset="0"/>
                <a:cs typeface="Times New Roman" pitchFamily="18" charset="0"/>
              </a:rPr>
              <a:t>Федеральная служба судебных приставов.</a:t>
            </a:r>
          </a:p>
          <a:p>
            <a:r>
              <a:rPr lang="en-US" sz="4800" dirty="0" smtClean="0">
                <a:latin typeface="Times New Roman" pitchFamily="18" charset="0"/>
                <a:cs typeface="Times New Roman" pitchFamily="18" charset="0"/>
              </a:rPr>
              <a:t> </a:t>
            </a:r>
            <a:endParaRPr lang="ru-RU" sz="4800" dirty="0" smtClean="0">
              <a:latin typeface="Times New Roman" pitchFamily="18" charset="0"/>
              <a:cs typeface="Times New Roman" pitchFamily="18"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b="1" dirty="0" smtClean="0">
                <a:solidFill>
                  <a:srgbClr val="FF0000"/>
                </a:solidFill>
              </a:rPr>
              <a:t>виды</a:t>
            </a:r>
            <a:r>
              <a:rPr lang="en-US" sz="4000" b="1" dirty="0" smtClean="0">
                <a:solidFill>
                  <a:srgbClr val="FF0000"/>
                </a:solidFill>
              </a:rPr>
              <a:t> </a:t>
            </a:r>
            <a:r>
              <a:rPr lang="ru-RU" sz="4000" b="1" dirty="0" smtClean="0">
                <a:solidFill>
                  <a:srgbClr val="FF0000"/>
                </a:solidFill>
              </a:rPr>
              <a:t>правоохранительных органов:</a:t>
            </a:r>
            <a:r>
              <a:rPr lang="ru-RU" b="1" dirty="0" smtClean="0">
                <a:solidFill>
                  <a:srgbClr val="FF0000"/>
                </a:solidFill>
              </a:rPr>
              <a:t/>
            </a:r>
            <a:br>
              <a:rPr lang="ru-RU" b="1" dirty="0" smtClean="0">
                <a:solidFill>
                  <a:srgbClr val="FF0000"/>
                </a:solidFill>
              </a:rPr>
            </a:br>
            <a:endParaRPr lang="ru-RU" b="1" dirty="0">
              <a:solidFill>
                <a:srgbClr val="FF0000"/>
              </a:solidFill>
            </a:endParaRPr>
          </a:p>
        </p:txBody>
      </p:sp>
      <p:sp>
        <p:nvSpPr>
          <p:cNvPr id="3" name="Содержимое 2"/>
          <p:cNvSpPr>
            <a:spLocks noGrp="1"/>
          </p:cNvSpPr>
          <p:nvPr>
            <p:ph idx="1"/>
          </p:nvPr>
        </p:nvSpPr>
        <p:spPr/>
        <p:txBody>
          <a:bodyPr/>
          <a:lstStyle/>
          <a:p>
            <a:pPr lvl="0"/>
            <a:r>
              <a:rPr lang="ru-RU" b="1" dirty="0" smtClean="0">
                <a:solidFill>
                  <a:srgbClr val="00B0F0"/>
                </a:solidFill>
                <a:latin typeface="Times New Roman" pitchFamily="18" charset="0"/>
                <a:cs typeface="Times New Roman" pitchFamily="18" charset="0"/>
              </a:rPr>
              <a:t>Органы выявления и расследования правонарушений.</a:t>
            </a:r>
          </a:p>
          <a:p>
            <a:pPr lvl="0"/>
            <a:r>
              <a:rPr lang="ru-RU" dirty="0" smtClean="0">
                <a:latin typeface="Times New Roman" pitchFamily="18" charset="0"/>
                <a:cs typeface="Times New Roman" pitchFamily="18" charset="0"/>
              </a:rPr>
              <a:t>Органы юридической помощи.</a:t>
            </a:r>
          </a:p>
          <a:p>
            <a:pPr lvl="0"/>
            <a:r>
              <a:rPr lang="ru-RU" dirty="0" smtClean="0">
                <a:latin typeface="Times New Roman" pitchFamily="18" charset="0"/>
                <a:cs typeface="Times New Roman" pitchFamily="18" charset="0"/>
              </a:rPr>
              <a:t>Органы обеспечения правопорядка и безопасности.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57158" y="928670"/>
            <a:ext cx="8229600" cy="5214974"/>
          </a:xfrm>
        </p:spPr>
        <p:txBody>
          <a:bodyPr>
            <a:normAutofit lnSpcReduction="10000"/>
          </a:bodyPr>
          <a:lstStyle/>
          <a:p>
            <a:pPr algn="ctr">
              <a:buNone/>
            </a:pPr>
            <a:r>
              <a:rPr lang="ru-RU" sz="6000" b="1" dirty="0" smtClean="0">
                <a:solidFill>
                  <a:srgbClr val="FF0000"/>
                </a:solidFill>
              </a:rPr>
              <a:t>ПЕРЕЧЕНЬ N 23  преступлений коррупционной направленности.  </a:t>
            </a:r>
            <a:endParaRPr lang="ru-RU" sz="6000" b="1" dirty="0" smtClean="0">
              <a:solidFill>
                <a:srgbClr val="FF0000"/>
              </a:solidFill>
            </a:endParaRPr>
          </a:p>
          <a:p>
            <a:pPr algn="r">
              <a:buNone/>
            </a:pPr>
            <a:r>
              <a:rPr lang="ru-RU" dirty="0" smtClean="0"/>
              <a:t>Указания Генпрокуратуры </a:t>
            </a:r>
            <a:endParaRPr lang="ru-RU" dirty="0" smtClean="0"/>
          </a:p>
          <a:p>
            <a:pPr algn="r">
              <a:buNone/>
            </a:pPr>
            <a:r>
              <a:rPr lang="ru-RU" dirty="0" smtClean="0"/>
              <a:t>России </a:t>
            </a:r>
            <a:r>
              <a:rPr lang="ru-RU" dirty="0" smtClean="0"/>
              <a:t>N 371/11, МВД России N 2</a:t>
            </a:r>
            <a:br>
              <a:rPr lang="ru-RU" dirty="0" smtClean="0"/>
            </a:br>
            <a:r>
              <a:rPr lang="ru-RU" dirty="0" smtClean="0"/>
              <a:t>от 13.07.2020</a:t>
            </a:r>
            <a:endParaRPr lang="ru-RU" b="1"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285720" y="285728"/>
            <a:ext cx="8643998" cy="6429420"/>
          </a:xfrm>
        </p:spPr>
        <p:txBody>
          <a:bodyPr>
            <a:normAutofit fontScale="70000" lnSpcReduction="20000"/>
          </a:bodyPr>
          <a:lstStyle/>
          <a:p>
            <a:pPr>
              <a:buNone/>
            </a:pPr>
            <a:r>
              <a:rPr lang="ru-RU" dirty="0" smtClean="0">
                <a:latin typeface="Times New Roman" pitchFamily="18" charset="0"/>
                <a:cs typeface="Times New Roman" pitchFamily="18" charset="0"/>
              </a:rPr>
              <a:t>1. </a:t>
            </a:r>
            <a:r>
              <a:rPr lang="ru-RU" b="1" dirty="0" smtClean="0">
                <a:latin typeface="Times New Roman" pitchFamily="18" charset="0"/>
                <a:cs typeface="Times New Roman" pitchFamily="18" charset="0"/>
              </a:rPr>
              <a:t>Преступления, относящиеся к перечню без дополнительных условий</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hlinkClick r:id="rId2"/>
              </a:rPr>
              <a:t>       ст</a:t>
            </a:r>
            <a:r>
              <a:rPr lang="ru-RU" dirty="0" smtClean="0">
                <a:latin typeface="Times New Roman" pitchFamily="18" charset="0"/>
                <a:cs typeface="Times New Roman" pitchFamily="18" charset="0"/>
                <a:hlinkClick r:id="rId2"/>
              </a:rPr>
              <a:t>. 141.1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
              </a:rPr>
              <a:t>184</a:t>
            </a:r>
            <a:r>
              <a:rPr lang="ru-RU" dirty="0" smtClean="0">
                <a:latin typeface="Times New Roman" pitchFamily="18" charset="0"/>
                <a:cs typeface="Times New Roman" pitchFamily="18" charset="0"/>
              </a:rPr>
              <a:t>, п. "б" </a:t>
            </a:r>
            <a:r>
              <a:rPr lang="ru-RU" dirty="0" smtClean="0">
                <a:latin typeface="Times New Roman" pitchFamily="18" charset="0"/>
                <a:cs typeface="Times New Roman" pitchFamily="18" charset="0"/>
                <a:hlinkClick r:id="rId4"/>
              </a:rPr>
              <a:t>ст. 200.5</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5"/>
              </a:rPr>
              <a:t>201.1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6"/>
              </a:rPr>
              <a:t>204</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7"/>
              </a:rPr>
              <a:t>204.1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8"/>
              </a:rPr>
              <a:t>204.2</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9"/>
              </a:rPr>
              <a:t>п. "а" ч. 2 ст. 226.1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0"/>
              </a:rPr>
              <a:t>п. "б" ч. 2 ст. 229.1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1"/>
              </a:rPr>
              <a:t>ст. 289</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2"/>
              </a:rPr>
              <a:t>290</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3"/>
              </a:rPr>
              <a:t>291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4"/>
              </a:rPr>
              <a:t>291.1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5"/>
              </a:rPr>
              <a:t>291.2</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2. </a:t>
            </a:r>
            <a:r>
              <a:rPr lang="ru-RU" b="1" dirty="0" smtClean="0">
                <a:latin typeface="Times New Roman" pitchFamily="18" charset="0"/>
                <a:cs typeface="Times New Roman" pitchFamily="18" charset="0"/>
              </a:rPr>
              <a:t>Преступления, относящиеся к перечню при наличии определенных условий</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2.1. Преступления, относящиеся к перечню при наличии в статистической карточке основного преступления отметки о его коррупционной направленности:</a:t>
            </a:r>
          </a:p>
          <a:p>
            <a:pPr>
              <a:buNone/>
            </a:pPr>
            <a:r>
              <a:rPr lang="ru-RU" dirty="0" smtClean="0">
                <a:latin typeface="Times New Roman" pitchFamily="18" charset="0"/>
                <a:cs typeface="Times New Roman" pitchFamily="18" charset="0"/>
                <a:hlinkClick r:id="rId16"/>
              </a:rPr>
              <a:t>       ст</a:t>
            </a:r>
            <a:r>
              <a:rPr lang="ru-RU" dirty="0" smtClean="0">
                <a:latin typeface="Times New Roman" pitchFamily="18" charset="0"/>
                <a:cs typeface="Times New Roman" pitchFamily="18" charset="0"/>
                <a:hlinkClick r:id="rId16"/>
              </a:rPr>
              <a:t>. 174</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7"/>
              </a:rPr>
              <a:t>174.1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8"/>
              </a:rPr>
              <a:t>175</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9"/>
              </a:rPr>
              <a:t>ч. 3 ст. 210</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0"/>
              </a:rPr>
              <a:t>ст. 210.1</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2.2. Преступления, относящиеся к перечню в соответствии с международными актами при наличии в статистической карточке основного преступления отметки о его коррупционной направленности:</a:t>
            </a:r>
          </a:p>
          <a:p>
            <a:pPr>
              <a:buNone/>
            </a:pPr>
            <a:r>
              <a:rPr lang="ru-RU" dirty="0" smtClean="0">
                <a:latin typeface="Times New Roman" pitchFamily="18" charset="0"/>
                <a:cs typeface="Times New Roman" pitchFamily="18" charset="0"/>
                <a:hlinkClick r:id="rId21"/>
              </a:rPr>
              <a:t>      ст</a:t>
            </a:r>
            <a:r>
              <a:rPr lang="ru-RU" dirty="0" smtClean="0">
                <a:latin typeface="Times New Roman" pitchFamily="18" charset="0"/>
                <a:cs typeface="Times New Roman" pitchFamily="18" charset="0"/>
                <a:hlinkClick r:id="rId21"/>
              </a:rPr>
              <a:t>. 294</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2"/>
              </a:rPr>
              <a:t>295</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3"/>
              </a:rPr>
              <a:t>296</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4"/>
              </a:rPr>
              <a:t>302</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5"/>
              </a:rPr>
              <a:t>307</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6"/>
              </a:rPr>
              <a:t>309</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2.3. Преступления, относящиеся к перечню при наличии в статистической карточке отметки о совершении преступления с корыстным мотивом:</a:t>
            </a:r>
          </a:p>
          <a:p>
            <a:pPr>
              <a:buNone/>
            </a:pPr>
            <a:r>
              <a:rPr lang="ru-RU" dirty="0" smtClean="0">
                <a:latin typeface="Times New Roman" pitchFamily="18" charset="0"/>
                <a:cs typeface="Times New Roman" pitchFamily="18" charset="0"/>
                <a:hlinkClick r:id="rId27"/>
              </a:rPr>
              <a:t>      </a:t>
            </a:r>
            <a:r>
              <a:rPr lang="ru-RU" dirty="0" err="1" smtClean="0">
                <a:latin typeface="Times New Roman" pitchFamily="18" charset="0"/>
                <a:cs typeface="Times New Roman" pitchFamily="18" charset="0"/>
                <a:hlinkClick r:id="rId27"/>
              </a:rPr>
              <a:t>пп</a:t>
            </a:r>
            <a:r>
              <a:rPr lang="ru-RU" dirty="0" smtClean="0">
                <a:latin typeface="Times New Roman" pitchFamily="18" charset="0"/>
                <a:cs typeface="Times New Roman" pitchFamily="18" charset="0"/>
                <a:hlinkClick r:id="rId27"/>
              </a:rPr>
              <a:t>. "а"</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28"/>
              </a:rPr>
              <a:t>"б" ч. 2 ст. 141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9"/>
              </a:rPr>
              <a:t>ч. 2 ст. 142</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0"/>
              </a:rPr>
              <a:t>ст. 170</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1"/>
              </a:rPr>
              <a:t>200.4</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2"/>
              </a:rPr>
              <a:t>200.6</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3"/>
              </a:rPr>
              <a:t>201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4"/>
              </a:rPr>
              <a:t>202</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35"/>
              </a:rPr>
              <a:t>чч</a:t>
            </a:r>
            <a:r>
              <a:rPr lang="ru-RU" dirty="0" smtClean="0">
                <a:latin typeface="Times New Roman" pitchFamily="18" charset="0"/>
                <a:cs typeface="Times New Roman" pitchFamily="18" charset="0"/>
                <a:hlinkClick r:id="rId35"/>
              </a:rPr>
              <a:t>. 2</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36"/>
              </a:rPr>
              <a:t>2.1 ст. 258.1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7"/>
              </a:rPr>
              <a:t>ст. 285</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8"/>
              </a:rPr>
              <a:t>285.1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9"/>
              </a:rPr>
              <a:t>285.2</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40"/>
              </a:rPr>
              <a:t>285.3</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41"/>
              </a:rPr>
              <a:t>ст. 285.4</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42"/>
              </a:rPr>
              <a:t>чч</a:t>
            </a:r>
            <a:r>
              <a:rPr lang="ru-RU" dirty="0" smtClean="0">
                <a:latin typeface="Times New Roman" pitchFamily="18" charset="0"/>
                <a:cs typeface="Times New Roman" pitchFamily="18" charset="0"/>
                <a:hlinkClick r:id="rId42"/>
              </a:rPr>
              <a:t>. 1</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43"/>
              </a:rPr>
              <a:t>2</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44"/>
              </a:rPr>
              <a:t>п. "в" ч. 3 ст. 286</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45"/>
              </a:rPr>
              <a:t>ст. 292</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46"/>
              </a:rPr>
              <a:t>ч. 3 ст. 299</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47"/>
              </a:rPr>
              <a:t>чч</a:t>
            </a:r>
            <a:r>
              <a:rPr lang="ru-RU" dirty="0" smtClean="0">
                <a:latin typeface="Times New Roman" pitchFamily="18" charset="0"/>
                <a:cs typeface="Times New Roman" pitchFamily="18" charset="0"/>
                <a:hlinkClick r:id="rId47"/>
              </a:rPr>
              <a:t>. 2</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48"/>
              </a:rPr>
              <a:t>4 ст. 303</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49"/>
              </a:rPr>
              <a:t>ст. 305</a:t>
            </a:r>
            <a:r>
              <a:rPr lang="ru-RU" dirty="0" smtClean="0">
                <a:latin typeface="Times New Roman" pitchFamily="18" charset="0"/>
                <a:cs typeface="Times New Roman" pitchFamily="18" charset="0"/>
              </a:rPr>
              <a:t>.</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500034" y="428604"/>
            <a:ext cx="8229600" cy="6000792"/>
          </a:xfrm>
        </p:spPr>
        <p:txBody>
          <a:bodyPr>
            <a:normAutofit fontScale="77500" lnSpcReduction="20000"/>
          </a:bodyPr>
          <a:lstStyle/>
          <a:p>
            <a:pPr>
              <a:buNone/>
            </a:pPr>
            <a:r>
              <a:rPr lang="ru-RU" dirty="0" smtClean="0">
                <a:latin typeface="Times New Roman" pitchFamily="18" charset="0"/>
                <a:cs typeface="Times New Roman" pitchFamily="18" charset="0"/>
              </a:rPr>
              <a:t>2.4. Преступления, относящиеся к перечню при наличии в статистической карточке отметки о совершении преступления должностным лицом, государственным служащим и муниципальным служащим, а также лицом, выполняющим управленческие функции в коммерческой или иной организации:</a:t>
            </a:r>
          </a:p>
          <a:p>
            <a:pPr>
              <a:buNone/>
            </a:pP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
              </a:rPr>
              <a:t>п. "в" ч. 3 ст. 226</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3"/>
              </a:rPr>
              <a:t>ч. 3 ст. 226.1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4"/>
              </a:rPr>
              <a:t>ч. 2 ст. 228.2</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5"/>
              </a:rPr>
              <a:t>п. "в" ч. 2 ст. 229</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6"/>
              </a:rPr>
              <a:t>чч</a:t>
            </a:r>
            <a:r>
              <a:rPr lang="ru-RU" dirty="0" smtClean="0">
                <a:latin typeface="Times New Roman" pitchFamily="18" charset="0"/>
                <a:cs typeface="Times New Roman" pitchFamily="18" charset="0"/>
                <a:hlinkClick r:id="rId6"/>
              </a:rPr>
              <a:t>. 3</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7"/>
              </a:rPr>
              <a:t>4 ст. 229.1</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2.5. Преступления, относящиеся к перечню при наличии в статистической карточке отметки о совершении преступления должностным лицом, государственным служащим и муниципальным служащим, а также лицом, выполняющим управленческие функции в коммерческой или иной организации, и с корыстным мотивом:</a:t>
            </a:r>
          </a:p>
          <a:p>
            <a:pPr>
              <a:buNone/>
            </a:pPr>
            <a:r>
              <a:rPr lang="ru-RU" dirty="0" err="1" smtClean="0">
                <a:latin typeface="Times New Roman" pitchFamily="18" charset="0"/>
                <a:cs typeface="Times New Roman" pitchFamily="18" charset="0"/>
                <a:hlinkClick r:id="rId8"/>
              </a:rPr>
              <a:t>чч</a:t>
            </a:r>
            <a:r>
              <a:rPr lang="ru-RU" dirty="0" smtClean="0">
                <a:latin typeface="Times New Roman" pitchFamily="18" charset="0"/>
                <a:cs typeface="Times New Roman" pitchFamily="18" charset="0"/>
                <a:hlinkClick r:id="rId8"/>
              </a:rPr>
              <a:t>. 3</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9"/>
              </a:rPr>
              <a:t>4 ст. 183</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0"/>
              </a:rPr>
              <a:t>п. "б" ч. 4 ст. 228.1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1"/>
              </a:rPr>
              <a:t>п. "б" ч. 2 ст. 228.4</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2"/>
              </a:rPr>
              <a:t>ч. 3 ст. 256</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3"/>
              </a:rPr>
              <a:t>ч. 2 ст. 258</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14"/>
              </a:rPr>
              <a:t>чч</a:t>
            </a:r>
            <a:r>
              <a:rPr lang="ru-RU" dirty="0" smtClean="0">
                <a:latin typeface="Times New Roman" pitchFamily="18" charset="0"/>
                <a:cs typeface="Times New Roman" pitchFamily="18" charset="0"/>
                <a:hlinkClick r:id="rId14"/>
              </a:rPr>
              <a:t>. 3</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15"/>
              </a:rPr>
              <a:t>3.1 ст. 258.1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16"/>
              </a:rPr>
              <a:t>п. "в" ч. 2</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17"/>
              </a:rPr>
              <a:t>ч. 3 ст. 260</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18"/>
              </a:rPr>
              <a:t>чч</a:t>
            </a:r>
            <a:r>
              <a:rPr lang="ru-RU" dirty="0" smtClean="0">
                <a:latin typeface="Times New Roman" pitchFamily="18" charset="0"/>
                <a:cs typeface="Times New Roman" pitchFamily="18" charset="0"/>
                <a:hlinkClick r:id="rId18"/>
              </a:rPr>
              <a:t>. 1</a:t>
            </a:r>
            <a:r>
              <a:rPr lang="ru-RU" dirty="0" smtClean="0">
                <a:latin typeface="Times New Roman" pitchFamily="18" charset="0"/>
                <a:cs typeface="Times New Roman" pitchFamily="18" charset="0"/>
              </a:rPr>
              <a:t> и </a:t>
            </a:r>
            <a:r>
              <a:rPr lang="ru-RU" dirty="0" smtClean="0">
                <a:latin typeface="Times New Roman" pitchFamily="18" charset="0"/>
                <a:cs typeface="Times New Roman" pitchFamily="18" charset="0"/>
                <a:hlinkClick r:id="rId19"/>
              </a:rPr>
              <a:t>3 ст. 303</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0"/>
              </a:rPr>
              <a:t>ст. 322.1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1"/>
              </a:rPr>
              <a:t>322.2</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2"/>
              </a:rPr>
              <a:t>322.3</a:t>
            </a:r>
            <a:r>
              <a:rPr lang="ru-RU" dirty="0" smtClean="0">
                <a:latin typeface="Times New Roman" pitchFamily="18" charset="0"/>
                <a:cs typeface="Times New Roman" pitchFamily="18" charset="0"/>
              </a:rPr>
              <a:t>.</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428596" y="285728"/>
            <a:ext cx="8229600" cy="6286544"/>
          </a:xfrm>
        </p:spPr>
        <p:txBody>
          <a:bodyPr>
            <a:normAutofit fontScale="25000" lnSpcReduction="20000"/>
          </a:bodyPr>
          <a:lstStyle/>
          <a:p>
            <a:pPr>
              <a:buNone/>
            </a:pPr>
            <a:r>
              <a:rPr lang="ru-RU" sz="5600" dirty="0" smtClean="0">
                <a:latin typeface="Times New Roman" pitchFamily="18" charset="0"/>
                <a:cs typeface="Times New Roman" pitchFamily="18" charset="0"/>
              </a:rPr>
              <a:t>2.5.1. Преступления, отнесение которых к перечню зависит от времени (даты) совершения преступления &lt;1&gt; при наличии в статистической карточке отметки о совершении преступления должностным лицом, государственным служащим и муниципальным служащим, а также лицом, выполняющим управленческие функции в коммерческой или иной организации, и с корыстным мотивом:</a:t>
            </a:r>
          </a:p>
          <a:p>
            <a:pPr>
              <a:buNone/>
            </a:pPr>
            <a:r>
              <a:rPr lang="ru-RU" sz="5600" dirty="0" smtClean="0">
                <a:latin typeface="Times New Roman" pitchFamily="18" charset="0"/>
                <a:cs typeface="Times New Roman" pitchFamily="18" charset="0"/>
              </a:rPr>
              <a:t>--------------------------------</a:t>
            </a:r>
          </a:p>
          <a:p>
            <a:pPr>
              <a:buNone/>
            </a:pP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rPr>
              <a:t>В случае, когда установить время совершения преступления не представляется возможным - от даты его выявления.</a:t>
            </a:r>
          </a:p>
          <a:p>
            <a:pPr>
              <a:buNone/>
            </a:pP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2"/>
              </a:rPr>
              <a:t>п</a:t>
            </a:r>
            <a:r>
              <a:rPr lang="ru-RU" sz="5600" dirty="0" smtClean="0">
                <a:latin typeface="Times New Roman" pitchFamily="18" charset="0"/>
                <a:cs typeface="Times New Roman" pitchFamily="18" charset="0"/>
                <a:hlinkClick r:id="rId2"/>
              </a:rPr>
              <a:t>. "б" ч. 3 ст. 228.1</a:t>
            </a:r>
            <a:r>
              <a:rPr lang="ru-RU" sz="5600" dirty="0" smtClean="0">
                <a:latin typeface="Times New Roman" pitchFamily="18" charset="0"/>
                <a:cs typeface="Times New Roman" pitchFamily="18" charset="0"/>
              </a:rPr>
              <a:t> (дата &lt; 01.01.2013</a:t>
            </a:r>
            <a:r>
              <a:rPr lang="ru-RU" sz="5600" dirty="0" smtClean="0">
                <a:latin typeface="Times New Roman" pitchFamily="18" charset="0"/>
                <a:cs typeface="Times New Roman" pitchFamily="18" charset="0"/>
              </a:rPr>
              <a:t>).</a:t>
            </a:r>
          </a:p>
          <a:p>
            <a:pPr>
              <a:buNone/>
            </a:pP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2.6. Преступления, относящиеся к перечню при наличии в статистической карточке отметок о коррупционной направленности преступления, о совершении преступления должностным лицом, государственным служащим и муниципальным служащим, а также лицом, выполняющим управленческие функции в коммерческой или иной организации, с использованием своего служебного положения:</a:t>
            </a:r>
          </a:p>
          <a:p>
            <a:pPr>
              <a:buNone/>
            </a:pPr>
            <a:r>
              <a:rPr lang="ru-RU" sz="5600" dirty="0" err="1" smtClean="0">
                <a:latin typeface="Times New Roman" pitchFamily="18" charset="0"/>
                <a:cs typeface="Times New Roman" pitchFamily="18" charset="0"/>
                <a:hlinkClick r:id="rId3"/>
              </a:rPr>
              <a:t>чч</a:t>
            </a:r>
            <a:r>
              <a:rPr lang="ru-RU" sz="5600" dirty="0" smtClean="0">
                <a:latin typeface="Times New Roman" pitchFamily="18" charset="0"/>
                <a:cs typeface="Times New Roman" pitchFamily="18" charset="0"/>
                <a:hlinkClick r:id="rId3"/>
              </a:rPr>
              <a:t>. 3</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4"/>
              </a:rPr>
              <a:t>4</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5"/>
              </a:rPr>
              <a:t>5</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6"/>
              </a:rPr>
              <a:t>6</a:t>
            </a:r>
            <a:r>
              <a:rPr lang="ru-RU" sz="5600" dirty="0" smtClean="0">
                <a:latin typeface="Times New Roman" pitchFamily="18" charset="0"/>
                <a:cs typeface="Times New Roman" pitchFamily="18" charset="0"/>
              </a:rPr>
              <a:t> и </a:t>
            </a:r>
            <a:r>
              <a:rPr lang="ru-RU" sz="5600" dirty="0" smtClean="0">
                <a:latin typeface="Times New Roman" pitchFamily="18" charset="0"/>
                <a:cs typeface="Times New Roman" pitchFamily="18" charset="0"/>
                <a:hlinkClick r:id="rId7"/>
              </a:rPr>
              <a:t>7 ст. 159</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hlinkClick r:id="rId8"/>
              </a:rPr>
              <a:t>чч</a:t>
            </a:r>
            <a:r>
              <a:rPr lang="ru-RU" sz="5600" dirty="0" smtClean="0">
                <a:latin typeface="Times New Roman" pitchFamily="18" charset="0"/>
                <a:cs typeface="Times New Roman" pitchFamily="18" charset="0"/>
                <a:hlinkClick r:id="rId8"/>
              </a:rPr>
              <a:t>. 3</a:t>
            </a:r>
            <a:r>
              <a:rPr lang="ru-RU" sz="5600" dirty="0" smtClean="0">
                <a:latin typeface="Times New Roman" pitchFamily="18" charset="0"/>
                <a:cs typeface="Times New Roman" pitchFamily="18" charset="0"/>
              </a:rPr>
              <a:t> и </a:t>
            </a:r>
            <a:r>
              <a:rPr lang="ru-RU" sz="5600" dirty="0" smtClean="0">
                <a:latin typeface="Times New Roman" pitchFamily="18" charset="0"/>
                <a:cs typeface="Times New Roman" pitchFamily="18" charset="0"/>
                <a:hlinkClick r:id="rId9"/>
              </a:rPr>
              <a:t>4 ст. 159.1</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hlinkClick r:id="rId10"/>
              </a:rPr>
              <a:t>чч</a:t>
            </a:r>
            <a:r>
              <a:rPr lang="ru-RU" sz="5600" dirty="0" smtClean="0">
                <a:latin typeface="Times New Roman" pitchFamily="18" charset="0"/>
                <a:cs typeface="Times New Roman" pitchFamily="18" charset="0"/>
                <a:hlinkClick r:id="rId10"/>
              </a:rPr>
              <a:t>. 3</a:t>
            </a:r>
            <a:r>
              <a:rPr lang="ru-RU" sz="5600" dirty="0" smtClean="0">
                <a:latin typeface="Times New Roman" pitchFamily="18" charset="0"/>
                <a:cs typeface="Times New Roman" pitchFamily="18" charset="0"/>
              </a:rPr>
              <a:t> и </a:t>
            </a:r>
            <a:r>
              <a:rPr lang="ru-RU" sz="5600" dirty="0" smtClean="0">
                <a:latin typeface="Times New Roman" pitchFamily="18" charset="0"/>
                <a:cs typeface="Times New Roman" pitchFamily="18" charset="0"/>
                <a:hlinkClick r:id="rId11"/>
              </a:rPr>
              <a:t>4 ст. 159.2</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hlinkClick r:id="rId12"/>
              </a:rPr>
              <a:t>чч</a:t>
            </a:r>
            <a:r>
              <a:rPr lang="ru-RU" sz="5600" dirty="0" smtClean="0">
                <a:latin typeface="Times New Roman" pitchFamily="18" charset="0"/>
                <a:cs typeface="Times New Roman" pitchFamily="18" charset="0"/>
                <a:hlinkClick r:id="rId12"/>
              </a:rPr>
              <a:t>. 3</a:t>
            </a:r>
            <a:r>
              <a:rPr lang="ru-RU" sz="5600" dirty="0" smtClean="0">
                <a:latin typeface="Times New Roman" pitchFamily="18" charset="0"/>
                <a:cs typeface="Times New Roman" pitchFamily="18" charset="0"/>
              </a:rPr>
              <a:t> и </a:t>
            </a:r>
            <a:r>
              <a:rPr lang="ru-RU" sz="5600" dirty="0" smtClean="0">
                <a:latin typeface="Times New Roman" pitchFamily="18" charset="0"/>
                <a:cs typeface="Times New Roman" pitchFamily="18" charset="0"/>
                <a:hlinkClick r:id="rId13"/>
              </a:rPr>
              <a:t>4 ст. 159.3</a:t>
            </a:r>
            <a:r>
              <a:rPr lang="ru-RU" sz="5600" dirty="0" smtClean="0">
                <a:latin typeface="Times New Roman" pitchFamily="18" charset="0"/>
                <a:cs typeface="Times New Roman" pitchFamily="18" charset="0"/>
              </a:rPr>
              <a:t>, </a:t>
            </a:r>
            <a:r>
              <a:rPr lang="en-US"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14"/>
              </a:rPr>
              <a:t>ст. 159.5</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hlinkClick r:id="rId15"/>
              </a:rPr>
              <a:t>чч</a:t>
            </a:r>
            <a:r>
              <a:rPr lang="ru-RU" sz="5600" dirty="0" smtClean="0">
                <a:latin typeface="Times New Roman" pitchFamily="18" charset="0"/>
                <a:cs typeface="Times New Roman" pitchFamily="18" charset="0"/>
                <a:hlinkClick r:id="rId15"/>
              </a:rPr>
              <a:t>. 3</a:t>
            </a:r>
            <a:r>
              <a:rPr lang="ru-RU" sz="5600" dirty="0" smtClean="0">
                <a:latin typeface="Times New Roman" pitchFamily="18" charset="0"/>
                <a:cs typeface="Times New Roman" pitchFamily="18" charset="0"/>
              </a:rPr>
              <a:t> и </a:t>
            </a:r>
            <a:r>
              <a:rPr lang="ru-RU" sz="5600" dirty="0" smtClean="0">
                <a:latin typeface="Times New Roman" pitchFamily="18" charset="0"/>
                <a:cs typeface="Times New Roman" pitchFamily="18" charset="0"/>
                <a:hlinkClick r:id="rId16"/>
              </a:rPr>
              <a:t>4 ст. 159.6</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hlinkClick r:id="rId17"/>
              </a:rPr>
              <a:t>чч</a:t>
            </a:r>
            <a:r>
              <a:rPr lang="ru-RU" sz="5600" dirty="0" smtClean="0">
                <a:latin typeface="Times New Roman" pitchFamily="18" charset="0"/>
                <a:cs typeface="Times New Roman" pitchFamily="18" charset="0"/>
                <a:hlinkClick r:id="rId17"/>
              </a:rPr>
              <a:t>. 3</a:t>
            </a:r>
            <a:r>
              <a:rPr lang="ru-RU" sz="5600" dirty="0" smtClean="0">
                <a:latin typeface="Times New Roman" pitchFamily="18" charset="0"/>
                <a:cs typeface="Times New Roman" pitchFamily="18" charset="0"/>
              </a:rPr>
              <a:t> и </a:t>
            </a:r>
            <a:r>
              <a:rPr lang="ru-RU" sz="5600" dirty="0" smtClean="0">
                <a:latin typeface="Times New Roman" pitchFamily="18" charset="0"/>
                <a:cs typeface="Times New Roman" pitchFamily="18" charset="0"/>
                <a:hlinkClick r:id="rId18"/>
              </a:rPr>
              <a:t>4 ст. 160</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hlinkClick r:id="rId19"/>
              </a:rPr>
              <a:t>чч</a:t>
            </a:r>
            <a:r>
              <a:rPr lang="ru-RU" sz="5600" dirty="0" smtClean="0">
                <a:latin typeface="Times New Roman" pitchFamily="18" charset="0"/>
                <a:cs typeface="Times New Roman" pitchFamily="18" charset="0"/>
                <a:hlinkClick r:id="rId19"/>
              </a:rPr>
              <a:t>. 3</a:t>
            </a:r>
            <a:r>
              <a:rPr lang="ru-RU" sz="5600" dirty="0" smtClean="0">
                <a:latin typeface="Times New Roman" pitchFamily="18" charset="0"/>
                <a:cs typeface="Times New Roman" pitchFamily="18" charset="0"/>
              </a:rPr>
              <a:t> и </a:t>
            </a:r>
            <a:r>
              <a:rPr lang="ru-RU" sz="5600" dirty="0" smtClean="0">
                <a:latin typeface="Times New Roman" pitchFamily="18" charset="0"/>
                <a:cs typeface="Times New Roman" pitchFamily="18" charset="0"/>
                <a:hlinkClick r:id="rId20"/>
              </a:rPr>
              <a:t>4 ст. 229</a:t>
            </a:r>
            <a:r>
              <a:rPr lang="ru-RU" sz="5600" dirty="0" smtClean="0">
                <a:latin typeface="Times New Roman" pitchFamily="18" charset="0"/>
                <a:cs typeface="Times New Roman" pitchFamily="18" charset="0"/>
              </a:rPr>
              <a:t>.</a:t>
            </a:r>
          </a:p>
          <a:p>
            <a:pPr>
              <a:buNone/>
            </a:pP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2.7. Преступления, относящиеся к перечню при наличии в статистической карточке отметки о совершении преступления должностным лицом, государственным служащим и муниципальным служащим, а также лицом, выполняющим управленческие функции в коммерческой или иной организации, с использованием своего служебного положения и с корыстным мотивом:</a:t>
            </a:r>
          </a:p>
          <a:p>
            <a:pPr>
              <a:buNone/>
            </a:pPr>
            <a:r>
              <a:rPr lang="ru-RU" sz="5600" dirty="0" smtClean="0">
                <a:latin typeface="Times New Roman" pitchFamily="18" charset="0"/>
                <a:cs typeface="Times New Roman" pitchFamily="18" charset="0"/>
                <a:hlinkClick r:id="rId21"/>
              </a:rPr>
              <a:t>ч. 5 ст. 228.1</a:t>
            </a:r>
            <a:r>
              <a:rPr lang="ru-RU" sz="5600" dirty="0" smtClean="0">
                <a:latin typeface="Times New Roman" pitchFamily="18" charset="0"/>
                <a:cs typeface="Times New Roman" pitchFamily="18" charset="0"/>
              </a:rPr>
              <a:t>.</a:t>
            </a:r>
          </a:p>
          <a:p>
            <a:pPr>
              <a:buNone/>
            </a:pP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3. Преступления, которые могут способствовать совершению преступлений коррупционной направленности, относящиеся к перечню при наличии в статистической карточке сведений о совершении преступления, связанного с подготовкой, в том числе мнимой, условий для получения должностным лицом, государственным служащим и муниципальным служащим, а также лицом, выполняющим управленческие функции в коммерческой или иной организации, выгоды в виде денег, ценностей, иного имущества либо незаконного представления такой выгоды:</a:t>
            </a:r>
          </a:p>
          <a:p>
            <a:pPr>
              <a:buNone/>
            </a:pPr>
            <a:r>
              <a:rPr lang="ru-RU" sz="5600" dirty="0" smtClean="0">
                <a:latin typeface="Times New Roman" pitchFamily="18" charset="0"/>
                <a:cs typeface="Times New Roman" pitchFamily="18" charset="0"/>
                <a:hlinkClick r:id="rId22"/>
              </a:rPr>
              <a:t>ст. 159</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23"/>
              </a:rPr>
              <a:t>159.1</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24"/>
              </a:rPr>
              <a:t>159.2</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25"/>
              </a:rPr>
              <a:t>159.3</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26"/>
              </a:rPr>
              <a:t>159.5</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27"/>
              </a:rPr>
              <a:t>159.6</a:t>
            </a:r>
            <a:r>
              <a:rPr lang="ru-RU" sz="5600" dirty="0" smtClean="0">
                <a:latin typeface="Times New Roman" pitchFamily="18" charset="0"/>
                <a:cs typeface="Times New Roman" pitchFamily="18" charset="0"/>
              </a:rPr>
              <a:t> (за исключением случаев, указанных в </a:t>
            </a:r>
            <a:r>
              <a:rPr lang="ru-RU" sz="5600" dirty="0" smtClean="0">
                <a:latin typeface="Times New Roman" pitchFamily="18" charset="0"/>
                <a:cs typeface="Times New Roman" pitchFamily="18" charset="0"/>
                <a:hlinkClick r:id="" action="ppaction://hlinkfile"/>
              </a:rPr>
              <a:t>п. 3.6</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28"/>
              </a:rPr>
              <a:t>ст. 169</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29"/>
              </a:rPr>
              <a:t>178</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hlinkClick r:id="rId30"/>
              </a:rPr>
              <a:t>179</a:t>
            </a:r>
            <a:r>
              <a:rPr lang="ru-RU" sz="5600" dirty="0" smtClean="0">
                <a:latin typeface="Times New Roman" pitchFamily="18" charset="0"/>
                <a:cs typeface="Times New Roman" pitchFamily="18" charset="0"/>
              </a:rPr>
              <a:t>.</a:t>
            </a:r>
          </a:p>
          <a:p>
            <a:pPr>
              <a:buNone/>
            </a:pPr>
            <a:r>
              <a:rPr lang="ru-RU" sz="5600" dirty="0" smtClean="0">
                <a:latin typeface="Times New Roman" pitchFamily="18" charset="0"/>
                <a:cs typeface="Times New Roman" pitchFamily="18" charset="0"/>
              </a:rPr>
              <a:t> </a:t>
            </a:r>
          </a:p>
          <a:p>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anose="02020603050405020304" pitchFamily="18" charset="0"/>
                <a:cs typeface="Times New Roman" panose="02020603050405020304" pitchFamily="18" charset="0"/>
              </a:rPr>
              <a:t>УПК РФ Статья 151. </a:t>
            </a:r>
            <a:r>
              <a:rPr lang="ru-RU" sz="2400" b="1" dirty="0" err="1" smtClean="0">
                <a:latin typeface="Times New Roman" panose="02020603050405020304" pitchFamily="18" charset="0"/>
                <a:cs typeface="Times New Roman" panose="02020603050405020304" pitchFamily="18" charset="0"/>
              </a:rPr>
              <a:t>Подследственность</a:t>
            </a:r>
            <a:r>
              <a:rPr lang="ru-RU" sz="2400" b="1" dirty="0" smtClean="0">
                <a:latin typeface="Times New Roman" panose="02020603050405020304" pitchFamily="18" charset="0"/>
                <a:cs typeface="Times New Roman" panose="02020603050405020304" pitchFamily="18" charset="0"/>
              </a:rPr>
              <a:t>.</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ru-RU" sz="2400" b="1" dirty="0" smtClean="0"/>
              <a:t> </a:t>
            </a:r>
            <a:endParaRPr lang="ru-RU" sz="2400" dirty="0"/>
          </a:p>
        </p:txBody>
      </p:sp>
      <p:sp>
        <p:nvSpPr>
          <p:cNvPr id="3" name="Объект 2"/>
          <p:cNvSpPr>
            <a:spLocks noGrp="1"/>
          </p:cNvSpPr>
          <p:nvPr>
            <p:ph idx="1"/>
          </p:nvPr>
        </p:nvSpPr>
        <p:spPr>
          <a:xfrm>
            <a:off x="457200" y="1071546"/>
            <a:ext cx="8229600" cy="5572164"/>
          </a:xfrm>
        </p:spPr>
        <p:txBody>
          <a:bodyPr>
            <a:noAutofit/>
          </a:bodyPr>
          <a:lstStyle/>
          <a:p>
            <a:pPr marL="0" indent="0">
              <a:buNone/>
            </a:pPr>
            <a:r>
              <a:rPr lang="ru-RU" sz="1600" dirty="0" smtClean="0">
                <a:latin typeface="Times New Roman" panose="02020603050405020304" pitchFamily="18" charset="0"/>
                <a:cs typeface="Times New Roman" panose="02020603050405020304" pitchFamily="18" charset="0"/>
              </a:rPr>
              <a:t>1. Предварительное расследование производится следователями и дознавателями.</a:t>
            </a:r>
          </a:p>
          <a:p>
            <a:pPr marL="0" indent="0">
              <a:buNone/>
            </a:pPr>
            <a:r>
              <a:rPr lang="ru-RU" sz="1600" dirty="0" smtClean="0">
                <a:latin typeface="Times New Roman" panose="02020603050405020304" pitchFamily="18" charset="0"/>
                <a:cs typeface="Times New Roman" panose="02020603050405020304" pitchFamily="18" charset="0"/>
              </a:rPr>
              <a:t>2</a:t>
            </a:r>
            <a:r>
              <a:rPr lang="ru-RU" sz="1600" dirty="0">
                <a:latin typeface="Times New Roman" panose="02020603050405020304" pitchFamily="18" charset="0"/>
                <a:cs typeface="Times New Roman" panose="02020603050405020304" pitchFamily="18" charset="0"/>
              </a:rPr>
              <a:t>. Предварительное следствие производится:</a:t>
            </a:r>
          </a:p>
          <a:p>
            <a:pPr marL="0" indent="0">
              <a:buNone/>
            </a:pPr>
            <a:r>
              <a:rPr lang="ru-RU" sz="1600" dirty="0">
                <a:latin typeface="Times New Roman" panose="02020603050405020304" pitchFamily="18" charset="0"/>
                <a:cs typeface="Times New Roman" panose="02020603050405020304" pitchFamily="18" charset="0"/>
              </a:rPr>
              <a:t>1) следователями Следственного комитета Российской Федерации - по уголовным </a:t>
            </a:r>
            <a:r>
              <a:rPr lang="ru-RU" sz="1600" dirty="0" smtClean="0">
                <a:latin typeface="Times New Roman" panose="02020603050405020304" pitchFamily="18" charset="0"/>
                <a:cs typeface="Times New Roman" panose="02020603050405020304" pitchFamily="18" charset="0"/>
              </a:rPr>
              <a:t>делам </a:t>
            </a:r>
            <a:endParaRPr lang="ru-RU" sz="1600" dirty="0">
              <a:latin typeface="Times New Roman" panose="02020603050405020304" pitchFamily="18" charset="0"/>
              <a:cs typeface="Times New Roman" panose="02020603050405020304" pitchFamily="18" charset="0"/>
            </a:endParaRPr>
          </a:p>
          <a:p>
            <a:pPr marL="0" indent="0">
              <a:buNone/>
            </a:pPr>
            <a:r>
              <a:rPr lang="ru-RU" sz="1600" dirty="0">
                <a:latin typeface="Times New Roman" panose="02020603050405020304" pitchFamily="18" charset="0"/>
                <a:cs typeface="Times New Roman" panose="02020603050405020304" pitchFamily="18" charset="0"/>
              </a:rPr>
              <a:t>а) </a:t>
            </a:r>
            <a:r>
              <a:rPr lang="ru-RU" sz="1600" dirty="0" smtClean="0">
                <a:latin typeface="Times New Roman" panose="02020603050405020304" pitchFamily="18" charset="0"/>
                <a:cs typeface="Times New Roman" panose="02020603050405020304" pitchFamily="18" charset="0"/>
              </a:rPr>
              <a:t>о </a:t>
            </a:r>
            <a:r>
              <a:rPr lang="ru-RU" sz="1600" dirty="0">
                <a:latin typeface="Times New Roman" panose="02020603050405020304" pitchFamily="18" charset="0"/>
                <a:cs typeface="Times New Roman" panose="02020603050405020304" pitchFamily="18" charset="0"/>
              </a:rPr>
              <a:t>преступлениях, предусмотренных </a:t>
            </a:r>
            <a:r>
              <a:rPr lang="en-US" sz="1600" u="sng"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pPr lvl="3"/>
            <a:r>
              <a:rPr lang="en-US" sz="1200" dirty="0" smtClean="0">
                <a:latin typeface="Times New Roman" panose="02020603050405020304" pitchFamily="18" charset="0"/>
                <a:cs typeface="Times New Roman" panose="02020603050405020304" pitchFamily="18" charset="0"/>
              </a:rPr>
              <a:t> </a:t>
            </a:r>
            <a:r>
              <a:rPr lang="ru-RU" sz="1200" dirty="0" smtClean="0">
                <a:latin typeface="Times New Roman" pitchFamily="18" charset="0"/>
                <a:cs typeface="Times New Roman" pitchFamily="18" charset="0"/>
                <a:hlinkClick r:id="rId2"/>
              </a:rPr>
              <a:t>Статья 285. Злоупотребление должностными полномочиями</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3"/>
              </a:rPr>
              <a:t>Статья 285.1. Нецелевое расходование бюджетных средств</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4"/>
              </a:rPr>
              <a:t>Статья 285.2. Нецелевое расходование средств государственных внебюджетных фондов</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5"/>
              </a:rPr>
              <a:t>Статья 285.3. Внесение в единые государственные реестры заведомо недостоверных сведений</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6"/>
              </a:rPr>
              <a:t>Статья 285.4. Злоупотребление должностными полномочиями при выполнении государственного оборонного заказа</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7"/>
              </a:rPr>
              <a:t>Статья 286. Превышение должностных полномочий</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rPr>
              <a:t> </a:t>
            </a:r>
          </a:p>
          <a:p>
            <a:pPr lvl="3"/>
            <a:r>
              <a:rPr lang="ru-RU" sz="1200" dirty="0" smtClean="0">
                <a:latin typeface="Times New Roman" pitchFamily="18" charset="0"/>
                <a:cs typeface="Times New Roman" pitchFamily="18" charset="0"/>
                <a:hlinkClick r:id="rId8"/>
              </a:rPr>
              <a:t>Статья 289. Незаконное участие в предпринимательской деятельности</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9"/>
              </a:rPr>
              <a:t>Статья 290. Получение взятки</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10"/>
              </a:rPr>
              <a:t>Статья 291. Дача взятки</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11"/>
              </a:rPr>
              <a:t>Статья 291.1. Посредничество во взяточничестве</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12"/>
              </a:rPr>
              <a:t>Статья 291.2. Мелкое взяточничество</a:t>
            </a:r>
            <a:endParaRPr lang="ru-RU" sz="1200" dirty="0" smtClean="0">
              <a:latin typeface="Times New Roman" pitchFamily="18" charset="0"/>
              <a:cs typeface="Times New Roman" pitchFamily="18" charset="0"/>
            </a:endParaRPr>
          </a:p>
          <a:p>
            <a:pPr lvl="3"/>
            <a:r>
              <a:rPr lang="ru-RU" sz="1200" dirty="0" smtClean="0">
                <a:latin typeface="Times New Roman" pitchFamily="18" charset="0"/>
                <a:cs typeface="Times New Roman" pitchFamily="18" charset="0"/>
                <a:hlinkClick r:id="rId13"/>
              </a:rPr>
              <a:t>Статья 292. Служебный подлог</a:t>
            </a:r>
            <a:r>
              <a:rPr lang="en-US" sz="120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и др.</a:t>
            </a:r>
            <a:r>
              <a:rPr lang="en-US" sz="1200" dirty="0" smtClean="0">
                <a:latin typeface="Times New Roman" pitchFamily="18" charset="0"/>
                <a:cs typeface="Times New Roman" pitchFamily="18" charset="0"/>
              </a:rPr>
              <a:t>/</a:t>
            </a:r>
            <a:endParaRPr lang="ru-RU" sz="1200" dirty="0" smtClean="0">
              <a:latin typeface="Times New Roman" pitchFamily="18" charset="0"/>
              <a:cs typeface="Times New Roman" pitchFamily="18" charset="0"/>
            </a:endParaRPr>
          </a:p>
          <a:p>
            <a:pPr marL="0" indent="0">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9518581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1121</Words>
  <Application>Microsoft Office PowerPoint</Application>
  <PresentationFormat>Экран (4:3)</PresentationFormat>
  <Paragraphs>136</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Слайд 1</vt:lpstr>
      <vt:lpstr>СИСТЕМА ПРАВООХРАНИТЕЛЬНЫХ ОРГАНОВ</vt:lpstr>
      <vt:lpstr>Правоохранительные органы</vt:lpstr>
      <vt:lpstr>виды правоохранительных органов: </vt:lpstr>
      <vt:lpstr>Слайд 5</vt:lpstr>
      <vt:lpstr>Слайд 6</vt:lpstr>
      <vt:lpstr>Слайд 7</vt:lpstr>
      <vt:lpstr>Слайд 8</vt:lpstr>
      <vt:lpstr>УПК РФ Статья 151. Подследственность.  </vt:lpstr>
      <vt:lpstr>Следователями органов федеральной службы безопасности - по уголовным делам о преступлениях, предусмотренных</vt:lpstr>
      <vt:lpstr> Следователями органов внутренних дел Российской Федерации - по уголовным делам о преступлениях, предусмотренных </vt:lpstr>
      <vt:lpstr> Федеральный закон "О прокуратуре Российской Федерации" от 17.01.1992 N 2202-1   </vt:lpstr>
      <vt:lpstr>Статья 21. Предмет надзора</vt:lpstr>
      <vt:lpstr>Статья 27. Полномочия прокурора </vt:lpstr>
      <vt:lpstr>Слайд 15</vt:lpstr>
      <vt:lpstr>Слайд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Древнерусское государство и право (IX- первая половина XIIв).  Русская правда.</dc:title>
  <dc:creator>User</dc:creator>
  <cp:lastModifiedBy>MamontovaTA</cp:lastModifiedBy>
  <cp:revision>111</cp:revision>
  <dcterms:created xsi:type="dcterms:W3CDTF">2021-01-24T09:50:51Z</dcterms:created>
  <dcterms:modified xsi:type="dcterms:W3CDTF">2022-04-08T07:22:33Z</dcterms:modified>
</cp:coreProperties>
</file>